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394" r:id="rId6"/>
    <p:sldId id="302" r:id="rId7"/>
    <p:sldId id="383" r:id="rId8"/>
    <p:sldId id="395" r:id="rId9"/>
    <p:sldId id="396" r:id="rId10"/>
    <p:sldId id="397" r:id="rId11"/>
    <p:sldId id="403" r:id="rId12"/>
    <p:sldId id="39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3"/>
    <p:restoredTop sz="94586"/>
  </p:normalViewPr>
  <p:slideViewPr>
    <p:cSldViewPr snapToGrid="0" snapToObjects="1">
      <p:cViewPr varScale="1">
        <p:scale>
          <a:sx n="64" d="100"/>
          <a:sy n="64" d="100"/>
        </p:scale>
        <p:origin x="192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__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 sz="2800" b="1">
                <a:latin typeface="Arial" panose="020B0604020202020204" pitchFamily="34" charset="0"/>
                <a:cs typeface="Arial" panose="020B0604020202020204" pitchFamily="34" charset="0"/>
              </a:rPr>
              <a:t>実行時間</a:t>
            </a:r>
            <a:endParaRPr lang="en-US" altLang="ja-JP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layout>
        <c:manualLayout>
          <c:xMode val="edge"/>
          <c:yMode val="edge"/>
          <c:x val="0.19456028570122619"/>
          <c:y val="9.797779546321157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>
        <c:manualLayout>
          <c:layoutTarget val="inner"/>
          <c:xMode val="edge"/>
          <c:yMode val="edge"/>
          <c:x val="2.8642897271910633E-3"/>
          <c:y val="0.12116615122676754"/>
          <c:w val="0.93698562600179658"/>
          <c:h val="0.779419411598714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</c:v>
                </c:pt>
                <c:pt idx="1">
                  <c:v>28</c:v>
                </c:pt>
                <c:pt idx="2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9D-4B0F-ABEF-A10F18AA7B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2"/>
        <c:overlap val="-27"/>
        <c:axId val="298947872"/>
        <c:axId val="252481824"/>
      </c:barChart>
      <c:catAx>
        <c:axId val="298947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ja-JP"/>
          </a:p>
        </c:txPr>
        <c:crossAx val="252481824"/>
        <c:crosses val="autoZero"/>
        <c:auto val="1"/>
        <c:lblAlgn val="ctr"/>
        <c:lblOffset val="100"/>
        <c:noMultiLvlLbl val="0"/>
      </c:catAx>
      <c:valAx>
        <c:axId val="25248182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98947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0.09424</cdr:x>
      <cdr:y>0.39482</cdr:y>
    </cdr:from>
    <cdr:to>
      <cdr:x>0.27262</cdr:x>
      <cdr:y>0.50905</cdr:y>
    </cdr:to>
    <cdr:sp macro="" textlink="">
      <cdr:nvSpPr>
        <cdr:cNvPr id="2" name="テキスト ボックス 1"/>
        <cdr:cNvSpPr txBox="1"/>
      </cdr:nvSpPr>
      <cdr:spPr>
        <a:xfrm xmlns:a="http://schemas.openxmlformats.org/drawingml/2006/main">
          <a:off x="417853" y="1604531"/>
          <a:ext cx="790936" cy="46426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ja-JP" altLang="en-US" sz="1100" dirty="0"/>
        </a:p>
      </cdr:txBody>
    </cdr:sp>
  </cdr:relSizeAnchor>
  <cdr:relSizeAnchor xmlns:cdr="http://schemas.openxmlformats.org/drawingml/2006/chartDrawing">
    <cdr:from>
      <cdr:x>0.79922</cdr:x>
      <cdr:y>0.83507</cdr:y>
    </cdr:from>
    <cdr:to>
      <cdr:x>1</cdr:x>
      <cdr:y>0.96382</cdr:y>
    </cdr:to>
    <cdr:sp macro="" textlink="">
      <cdr:nvSpPr>
        <cdr:cNvPr id="3" name="テキスト ボックス 45"/>
        <cdr:cNvSpPr txBox="1"/>
      </cdr:nvSpPr>
      <cdr:spPr>
        <a:xfrm xmlns:a="http://schemas.openxmlformats.org/drawingml/2006/main">
          <a:off x="3543669" y="3393742"/>
          <a:ext cx="890240" cy="52324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ja-JP"/>
          </a:defPPr>
          <a:lvl1pPr marL="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endParaRPr kumimoji="1" lang="ja-JP" altLang="en-US" sz="2800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0.69863</cdr:x>
      <cdr:y>0.78068</cdr:y>
    </cdr:from>
    <cdr:to>
      <cdr:x>0.8994</cdr:x>
      <cdr:y>0.90942</cdr:y>
    </cdr:to>
    <cdr:sp macro="" textlink="">
      <cdr:nvSpPr>
        <cdr:cNvPr id="4" name="テキスト ボックス 46"/>
        <cdr:cNvSpPr txBox="1"/>
      </cdr:nvSpPr>
      <cdr:spPr>
        <a:xfrm xmlns:a="http://schemas.openxmlformats.org/drawingml/2006/main">
          <a:off x="2323244" y="2467080"/>
          <a:ext cx="667647" cy="40684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ja-JP"/>
          </a:defPPr>
          <a:lvl1pPr marL="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kumimoji="1"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altLang="ja-JP" sz="2800" dirty="0">
              <a:solidFill>
                <a:schemeClr val="bg1"/>
              </a:solidFill>
            </a:rPr>
            <a:t>3.3</a:t>
          </a:r>
          <a:endParaRPr kumimoji="1" lang="ja-JP" altLang="en-US" sz="2800" dirty="0">
            <a:solidFill>
              <a:schemeClr val="bg1"/>
            </a:solidFill>
          </a:endParaRPr>
        </a:p>
      </cdr:txBody>
    </cdr:sp>
  </cdr:relSizeAnchor>
</c:userShapes>
</file>

<file path=ppt/media/image1.jpg>
</file>

<file path=ppt/media/image10.png>
</file>

<file path=ppt/media/image11.tiff>
</file>

<file path=ppt/media/image12.tiff>
</file>

<file path=ppt/media/image2.tiff>
</file>

<file path=ppt/media/image3.tiff>
</file>

<file path=ppt/media/image4.tiff>
</file>

<file path=ppt/media/image6.tiff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681844-A51A-F042-88F7-5C8D72BBE381}" type="datetimeFigureOut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9330E3-866D-5345-AD1D-5A235AA337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3926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latin typeface="ＭＳ Ｐゴシック"/>
              <a:ea typeface="ＭＳ Ｐゴシック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C75E-8ECF-4EDA-A933-8F9751F62492}" type="slidenum">
              <a:rPr kumimoji="1" lang="ja-JP" altLang="en-US" smtClean="0"/>
              <a:t>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0824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altLang="ja-JP" dirty="0"/>
            </a:b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solve this problem,</a:t>
            </a:r>
            <a:r>
              <a:rPr kumimoji="1" lang="en-US" altLang="ja-JP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made  </a:t>
            </a:r>
            <a:r>
              <a:rPr lang="en-US" altLang="ja-JP" sz="1200" dirty="0">
                <a:latin typeface="Franklin Gothic Heavy" panose="020B0903020102020204" pitchFamily="34" charset="0"/>
                <a:ea typeface="メイリオ" panose="020B0604030504040204" pitchFamily="50" charset="-128"/>
                <a:cs typeface="メイリオ" panose="020B0604030504040204" pitchFamily="50" charset="-128"/>
              </a:rPr>
              <a:t>Side Channel Attack Resistant </a:t>
            </a:r>
            <a:r>
              <a:rPr lang="en-US" altLang="ja-JP" sz="1200" dirty="0">
                <a:latin typeface="Franklin Gothic Heavy" panose="020B0903020102020204" pitchFamily="34" charset="0"/>
              </a:rPr>
              <a:t>RSA Decoder</a:t>
            </a:r>
            <a:r>
              <a:rPr kumimoji="1" lang="en-US" altLang="ja-JP" sz="1200" dirty="0">
                <a:latin typeface="Franklin Gothic Heavy" panose="020B0903020102020204" pitchFamily="34" charset="0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kumimoji="1" lang="en-US" altLang="ja-JP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append RSA to side channel attack resistance based on the </a:t>
            </a:r>
            <a:r>
              <a:rPr kumimoji="1" lang="en-US" altLang="ja-JP" sz="1200" b="0" i="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founaris</a:t>
            </a:r>
            <a:r>
              <a:rPr kumimoji="1" lang="en-US" altLang="ja-JP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 algorithm.</a:t>
            </a:r>
            <a:endParaRPr kumimoji="1" lang="en-US" altLang="ja-JP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kumimoji="1" lang="en-US" altLang="ja-JP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 is c</a:t>
            </a: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reate by the C program. </a:t>
            </a: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normal C program, it is impossible to conduct multiple lengths computation,</a:t>
            </a:r>
            <a:r>
              <a:rPr kumimoji="1" lang="en-US" altLang="ja-JP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we</a:t>
            </a:r>
            <a:r>
              <a:rPr kumimoji="1" lang="en-US" altLang="ja-JP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linked</a:t>
            </a: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GNU Multi-Precision Library. </a:t>
            </a: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kumimoji="1" lang="en-US" altLang="ja-JP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realize </a:t>
            </a: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Acceleration by Montgomery Reduction and parallelization.</a:t>
            </a: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synthesize</a:t>
            </a:r>
            <a:r>
              <a:rPr kumimoji="1" lang="en-US" altLang="ja-JP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the binary synthesizer ACAP.</a:t>
            </a: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graph shows</a:t>
            </a:r>
            <a:r>
              <a:rPr kumimoji="1" lang="en-US" altLang="ja-JP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reduction of execution time.</a:t>
            </a:r>
            <a:endParaRPr kumimoji="1" lang="en-US" altLang="ja-JP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reduced execution time by making it HW.</a:t>
            </a: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Furthermore,</a:t>
            </a:r>
            <a:r>
              <a:rPr kumimoji="1" lang="en-US" altLang="ja-JP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 </a:t>
            </a: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reduced execution time with Montgomery Reduction and parallelization.</a:t>
            </a:r>
            <a:endParaRPr kumimoji="1" lang="en-US" altLang="ja-JP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kumimoji="1" lang="en-US" altLang="ja-JP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result, 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Execution times were reduced</a:t>
            </a:r>
            <a:r>
              <a:rPr kumimoji="1" lang="en-US" altLang="ja-JP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89%.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833B8-FC73-4850-BB91-B16CA7507207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7917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C75E-8ECF-4EDA-A933-8F9751F62492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9899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A1F64-2B2D-7146-86F6-2C8F3E9C3E86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6834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EBCF-857D-E449-B4F8-726335025658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7189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4761-9E63-9E4C-A9BA-B6CF794184F3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0694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C2082-84D4-5546-BC26-2793E9FAF866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91956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FB80E-7629-7543-A88F-17A87F357B13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1691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5F85B-6186-5041-9A59-748E34680F86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6922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CC583-4F42-1C45-B8EA-A247FD7B0F87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7199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C15DF-AC71-9348-B2E6-B8D5236653CC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2571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7C704-5BD9-F94F-A942-1843945833D4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6224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FCDCC-CB11-1445-949D-7E968E35CFD0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3600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4066-D110-1847-9875-6515BCA1C1FA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2861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
第 </a:t>
            </a:r>
            <a:r>
              <a:rPr lang="en-US" altLang="ja-JP"/>
              <a:t>2 </a:t>
            </a:r>
            <a:r>
              <a:rPr lang="ja-JP" altLang="en-US"/>
              <a:t>レベル
第 </a:t>
            </a:r>
            <a:r>
              <a:rPr lang="en-US" altLang="ja-JP"/>
              <a:t>3 </a:t>
            </a:r>
            <a:r>
              <a:rPr lang="ja-JP" altLang="en-US"/>
              <a:t>レベル
第 </a:t>
            </a:r>
            <a:r>
              <a:rPr lang="en-US" altLang="ja-JP"/>
              <a:t>4 </a:t>
            </a:r>
            <a:r>
              <a:rPr lang="ja-JP" altLang="en-US"/>
              <a:t>レベル
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D56D7-F50E-9847-9777-BDBDF53B6C16}" type="datetime1">
              <a:rPr kumimoji="1" lang="ja-JP" altLang="en-US" smtClean="0"/>
              <a:t>2019/1/14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F9EDD-368C-8A48-8ACE-32AAD28C00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592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890B73-3F64-244C-A4E8-480F5A8B0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151" y="1380046"/>
            <a:ext cx="6858000" cy="1790700"/>
          </a:xfrm>
        </p:spPr>
        <p:txBody>
          <a:bodyPr>
            <a:normAutofit/>
          </a:bodyPr>
          <a:lstStyle/>
          <a:p>
            <a:r>
              <a:rPr lang="ja-JP" altLang="en-US" sz="4950">
                <a:latin typeface="Toppan Bunkyu Midashi Gothic Ex" panose="020B0900000000000000" pitchFamily="34" charset="-128"/>
                <a:ea typeface="Toppan Bunkyu Midashi Gothic Ex" panose="020B0900000000000000" pitchFamily="34" charset="-128"/>
              </a:rPr>
              <a:t>大窄直樹について</a:t>
            </a:r>
          </a:p>
        </p:txBody>
      </p:sp>
      <p:sp>
        <p:nvSpPr>
          <p:cNvPr id="6" name="字幕 5">
            <a:extLst>
              <a:ext uri="{FF2B5EF4-FFF2-40B4-BE49-F238E27FC236}">
                <a16:creationId xmlns:a16="http://schemas.microsoft.com/office/drawing/2014/main" id="{3B1BA5F6-7E60-454B-B421-881DF113D0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字幕 2">
            <a:extLst>
              <a:ext uri="{FF2B5EF4-FFF2-40B4-BE49-F238E27FC236}">
                <a16:creationId xmlns:a16="http://schemas.microsoft.com/office/drawing/2014/main" id="{F7F019B7-0C45-2743-A552-887BFDDE36DB}"/>
              </a:ext>
            </a:extLst>
          </p:cNvPr>
          <p:cNvSpPr txBox="1">
            <a:spLocks/>
          </p:cNvSpPr>
          <p:nvPr/>
        </p:nvSpPr>
        <p:spPr>
          <a:xfrm>
            <a:off x="4213151" y="4858611"/>
            <a:ext cx="4845789" cy="10703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ja-JP" altLang="en-US" b="1"/>
              <a:t>関西学院大学大学院</a:t>
            </a:r>
            <a:endParaRPr lang="en-US" altLang="ja-JP" b="1"/>
          </a:p>
          <a:p>
            <a:pPr algn="l"/>
            <a:r>
              <a:rPr lang="ja-JP" altLang="en-US" b="1"/>
              <a:t>理工学研究科情報科学専攻　</a:t>
            </a:r>
            <a:r>
              <a:rPr lang="en-US" altLang="ja-JP" b="1"/>
              <a:t>1</a:t>
            </a:r>
            <a:r>
              <a:rPr lang="ja-JP" altLang="en-US" b="1"/>
              <a:t>年</a:t>
            </a:r>
          </a:p>
        </p:txBody>
      </p:sp>
    </p:spTree>
    <p:extLst>
      <p:ext uri="{BB962C8B-B14F-4D97-AF65-F5344CB8AC3E}">
        <p14:creationId xmlns:p14="http://schemas.microsoft.com/office/powerpoint/2010/main" val="40399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76A09C-F4BA-544C-9BBE-FD33A0234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78" y="136524"/>
            <a:ext cx="7886700" cy="1325563"/>
          </a:xfrm>
        </p:spPr>
        <p:txBody>
          <a:bodyPr/>
          <a:lstStyle/>
          <a:p>
            <a:r>
              <a:rPr kumimoji="1" lang="ja-JP" altLang="en-US" b="1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  <a:t>そのために頑張っていること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8E90042-E2F9-C547-8807-9DAEA9F94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226" y="1557400"/>
            <a:ext cx="7886700" cy="594067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n"/>
            </a:pPr>
            <a:r>
              <a:rPr kumimoji="1"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最新の情報を知るための読書</a:t>
            </a:r>
            <a:endParaRPr kumimoji="1"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u"/>
            </a:pPr>
            <a:r>
              <a:rPr kumimoji="1" lang="en-US" altLang="ja-JP" sz="28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Software Design</a:t>
            </a:r>
          </a:p>
          <a:p>
            <a:pPr lvl="1">
              <a:buFont typeface="Wingdings" pitchFamily="2" charset="2"/>
              <a:buChar char="u"/>
            </a:pPr>
            <a:r>
              <a:rPr lang="en-US" altLang="ja-JP" sz="28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FPGA </a:t>
            </a:r>
            <a:r>
              <a:rPr lang="ja-JP" altLang="en-US" sz="28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マガジン</a:t>
            </a:r>
            <a:endParaRPr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u"/>
            </a:pPr>
            <a:r>
              <a:rPr kumimoji="1" lang="ja-JP" altLang="en-US" sz="28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学会誌</a:t>
            </a:r>
            <a:endParaRPr kumimoji="1"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u"/>
            </a:pPr>
            <a:r>
              <a:rPr lang="ja-JP" altLang="en-US" sz="28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トランジスタ技術</a:t>
            </a:r>
            <a:endParaRPr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u"/>
            </a:pPr>
            <a:endParaRPr kumimoji="1"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>
              <a:buFont typeface="Wingdings" pitchFamily="2" charset="2"/>
              <a:buChar char="n"/>
            </a:pPr>
            <a:r>
              <a:rPr lang="en-US" altLang="ja-JP" sz="32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</a:t>
            </a:r>
            <a:r>
              <a:rPr lang="ja-JP" altLang="en-US" sz="32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実際にやってみる</a:t>
            </a:r>
            <a:endParaRPr lang="en-US" altLang="ja-JP" sz="32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u"/>
            </a:pPr>
            <a:r>
              <a:rPr lang="en-US" altLang="ja-JP" sz="28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</a:t>
            </a:r>
            <a:r>
              <a:rPr lang="ja-JP" altLang="en-US" sz="28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新しい言語を学ぶ</a:t>
            </a:r>
            <a:endParaRPr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457200" lvl="1" indent="0">
              <a:buNone/>
            </a:pPr>
            <a:r>
              <a:rPr lang="ja-JP" altLang="en-US" sz="28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　　過去の競技プログラミングの問題を解く</a:t>
            </a:r>
            <a:endParaRPr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u"/>
            </a:pPr>
            <a:r>
              <a:rPr lang="en-US" altLang="ja-JP" sz="28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</a:t>
            </a:r>
            <a:r>
              <a:rPr lang="ja-JP" altLang="en-US" sz="28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面白い技術を発見</a:t>
            </a:r>
            <a:endParaRPr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457200" lvl="1" indent="0">
              <a:buNone/>
            </a:pPr>
            <a:r>
              <a:rPr lang="en-US" altLang="ja-JP" sz="28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      </a:t>
            </a:r>
            <a:r>
              <a:rPr lang="ja-JP" altLang="en-US" sz="28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試してみる</a:t>
            </a:r>
            <a:endParaRPr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u"/>
            </a:pPr>
            <a:endParaRPr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u"/>
            </a:pPr>
            <a:endParaRPr kumimoji="1" lang="ja-JP" altLang="en-US" sz="280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DDE4ED5-8CE6-244A-A9D1-6476F1384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lang="ja-JP" altLang="en-US" smtClean="0"/>
              <a:pPr/>
              <a:t>10</a:t>
            </a:fld>
            <a:endParaRPr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90D1D09-3AA4-FE48-9C02-778673881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1842" y="2173478"/>
            <a:ext cx="3771900" cy="2120900"/>
          </a:xfrm>
          <a:prstGeom prst="rect">
            <a:avLst/>
          </a:prstGeom>
        </p:spPr>
      </p:pic>
      <p:sp>
        <p:nvSpPr>
          <p:cNvPr id="6" name="右矢印 5">
            <a:extLst>
              <a:ext uri="{FF2B5EF4-FFF2-40B4-BE49-F238E27FC236}">
                <a16:creationId xmlns:a16="http://schemas.microsoft.com/office/drawing/2014/main" id="{F737E962-B62D-A741-A167-1DCA685FE7F0}"/>
              </a:ext>
            </a:extLst>
          </p:cNvPr>
          <p:cNvSpPr/>
          <p:nvPr/>
        </p:nvSpPr>
        <p:spPr>
          <a:xfrm>
            <a:off x="818145" y="5300599"/>
            <a:ext cx="547360" cy="4014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7" name="右矢印 6">
            <a:extLst>
              <a:ext uri="{FF2B5EF4-FFF2-40B4-BE49-F238E27FC236}">
                <a16:creationId xmlns:a16="http://schemas.microsoft.com/office/drawing/2014/main" id="{5BCA09F2-FA83-7644-907A-87866207C59F}"/>
              </a:ext>
            </a:extLst>
          </p:cNvPr>
          <p:cNvSpPr/>
          <p:nvPr/>
        </p:nvSpPr>
        <p:spPr>
          <a:xfrm>
            <a:off x="818145" y="6155638"/>
            <a:ext cx="547360" cy="4014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1217922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BBC3F1-053A-0649-B8F4-6697F482C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564" y="347250"/>
            <a:ext cx="4276894" cy="994172"/>
          </a:xfrm>
        </p:spPr>
        <p:txBody>
          <a:bodyPr>
            <a:noAutofit/>
          </a:bodyPr>
          <a:lstStyle/>
          <a:p>
            <a:pPr algn="ctr"/>
            <a:r>
              <a:rPr lang="ja-JP" altLang="en-US" sz="4000">
                <a:solidFill>
                  <a:srgbClr val="0070C0"/>
                </a:solidFill>
                <a:latin typeface="Hiragino Sans W5" panose="020B0400000000000000" pitchFamily="34" charset="-128"/>
                <a:ea typeface="Hiragino Sans W5" panose="020B0400000000000000" pitchFamily="34" charset="-128"/>
              </a:rPr>
              <a:t>大窄 直樹</a:t>
            </a:r>
            <a:br>
              <a:rPr lang="en-US" altLang="ja-JP" sz="4000" dirty="0">
                <a:solidFill>
                  <a:srgbClr val="0070C0"/>
                </a:solidFill>
                <a:latin typeface="Hiragino Sans W5" panose="020B0400000000000000" pitchFamily="34" charset="-128"/>
                <a:ea typeface="Hiragino Sans W5" panose="020B0400000000000000" pitchFamily="34" charset="-128"/>
              </a:rPr>
            </a:br>
            <a:r>
              <a:rPr lang="en-US" altLang="ja-JP" sz="4000" dirty="0">
                <a:solidFill>
                  <a:srgbClr val="0070C0"/>
                </a:solidFill>
                <a:latin typeface="Hiragino Sans W5" panose="020B0400000000000000" pitchFamily="34" charset="-128"/>
                <a:ea typeface="Hiragino Sans W5" panose="020B0400000000000000" pitchFamily="34" charset="-128"/>
              </a:rPr>
              <a:t>Osako Naoki</a:t>
            </a:r>
            <a:endParaRPr lang="ja-JP" altLang="en-US" sz="4000">
              <a:solidFill>
                <a:srgbClr val="0070C0"/>
              </a:solidFill>
              <a:latin typeface="Hiragino Sans W5" panose="020B0400000000000000" pitchFamily="34" charset="-128"/>
              <a:ea typeface="Hiragino Sans W5" panose="020B0400000000000000" pitchFamily="34" charset="-128"/>
            </a:endParaRP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3DC55C2-1BA1-9C4A-83A0-2196E6A9A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32" y="1798825"/>
            <a:ext cx="7122486" cy="37942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b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研究</a:t>
            </a:r>
            <a:r>
              <a:rPr lang="en-US" altLang="ja-JP" b="1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: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高位合成，機械学習，故障検知</a:t>
            </a:r>
            <a:endParaRPr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0" indent="0">
              <a:buNone/>
            </a:pPr>
            <a:r>
              <a:rPr lang="ja-JP" altLang="en-US" b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好きなモノ</a:t>
            </a:r>
            <a:r>
              <a:rPr kumimoji="1" lang="en-US" altLang="ja-JP" b="1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: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最新技術，数学</a:t>
            </a:r>
            <a:endParaRPr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0" indent="0">
              <a:buNone/>
            </a:pPr>
            <a:endParaRPr kumimoji="1"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0" indent="0">
              <a:buNone/>
            </a:pPr>
            <a:r>
              <a:rPr lang="ja-JP" altLang="en-US" b="1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目指すエンジニア像</a:t>
            </a:r>
            <a:r>
              <a:rPr lang="en-US" altLang="ja-JP" b="1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: </a:t>
            </a:r>
            <a:endParaRPr kumimoji="1" lang="en-US" altLang="ja-JP" b="1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0" indent="0">
              <a:buNone/>
            </a:pPr>
            <a:r>
              <a:rPr kumimoji="1"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アウトプットの得意なエンジニア</a:t>
            </a:r>
            <a:endParaRPr kumimoji="1"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0" indent="0">
              <a:buNone/>
            </a:pPr>
            <a:endParaRPr lang="ja-JP" altLang="en-US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0" indent="0">
              <a:buNone/>
            </a:pP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935F274B-1287-DE42-937F-2D920DBE2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lang="ja-JP" altLang="en-US" smtClean="0"/>
              <a:pPr/>
              <a:t>11</a:t>
            </a:fld>
            <a:endParaRPr lang="ja-JP" altLang="en-US"/>
          </a:p>
        </p:txBody>
      </p:sp>
      <p:pic>
        <p:nvPicPr>
          <p:cNvPr id="9" name="コンテンツ プレースホルダー 4" descr="人, テーブル, 室内, 座っている が含まれている画像&#10;&#10;&#10;&#10;自動的に生成された説明">
            <a:extLst>
              <a:ext uri="{FF2B5EF4-FFF2-40B4-BE49-F238E27FC236}">
                <a16:creationId xmlns:a16="http://schemas.microsoft.com/office/drawing/2014/main" id="{A1DF1395-E3D4-2D4D-8D42-4481797E73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29" r="20860" b="45421"/>
          <a:stretch/>
        </p:blipFill>
        <p:spPr>
          <a:xfrm>
            <a:off x="6225465" y="1264949"/>
            <a:ext cx="2856003" cy="456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22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8E5EEA-1DF7-8049-B212-9D374E740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857CFD6-3FC3-4543-A129-A8518E127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350983-F030-5849-974D-A4E319A51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lang="ja-JP" altLang="en-US" smtClean="0"/>
              <a:pPr/>
              <a:t>12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97688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BBC3F1-053A-0649-B8F4-6697F482C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564" y="347250"/>
            <a:ext cx="4276894" cy="994172"/>
          </a:xfrm>
        </p:spPr>
        <p:txBody>
          <a:bodyPr>
            <a:noAutofit/>
          </a:bodyPr>
          <a:lstStyle/>
          <a:p>
            <a:pPr algn="ctr"/>
            <a:r>
              <a:rPr lang="ja-JP" altLang="en-US" sz="4000">
                <a:solidFill>
                  <a:srgbClr val="0070C0"/>
                </a:solidFill>
                <a:latin typeface="Hiragino Sans W5" panose="020B0400000000000000" pitchFamily="34" charset="-128"/>
                <a:ea typeface="Hiragino Sans W5" panose="020B0400000000000000" pitchFamily="34" charset="-128"/>
              </a:rPr>
              <a:t>大窄 直樹</a:t>
            </a:r>
            <a:br>
              <a:rPr lang="en-US" altLang="ja-JP" sz="4000" dirty="0">
                <a:solidFill>
                  <a:srgbClr val="0070C0"/>
                </a:solidFill>
                <a:latin typeface="Hiragino Sans W5" panose="020B0400000000000000" pitchFamily="34" charset="-128"/>
                <a:ea typeface="Hiragino Sans W5" panose="020B0400000000000000" pitchFamily="34" charset="-128"/>
              </a:rPr>
            </a:br>
            <a:r>
              <a:rPr lang="en-US" altLang="ja-JP" sz="4000" dirty="0">
                <a:solidFill>
                  <a:srgbClr val="0070C0"/>
                </a:solidFill>
                <a:latin typeface="Hiragino Sans W5" panose="020B0400000000000000" pitchFamily="34" charset="-128"/>
                <a:ea typeface="Hiragino Sans W5" panose="020B0400000000000000" pitchFamily="34" charset="-128"/>
              </a:rPr>
              <a:t>Osako Naoki</a:t>
            </a:r>
            <a:endParaRPr lang="ja-JP" altLang="en-US" sz="4000">
              <a:solidFill>
                <a:srgbClr val="0070C0"/>
              </a:solidFill>
              <a:latin typeface="Hiragino Sans W5" panose="020B0400000000000000" pitchFamily="34" charset="-128"/>
              <a:ea typeface="Hiragino Sans W5" panose="020B0400000000000000" pitchFamily="34" charset="-128"/>
            </a:endParaRP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3DC55C2-1BA1-9C4A-83A0-2196E6A9A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996" y="2035446"/>
            <a:ext cx="7122486" cy="37942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関西学院大学</a:t>
            </a:r>
            <a:endParaRPr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0" indent="0">
              <a:buNone/>
            </a:pPr>
            <a:r>
              <a:rPr kumimoji="1"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理工学研究科</a:t>
            </a:r>
            <a:r>
              <a:rPr kumimoji="1"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</a:t>
            </a:r>
            <a:r>
              <a:rPr kumimoji="1"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情報科学専攻</a:t>
            </a:r>
            <a:r>
              <a:rPr kumimoji="1"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M1</a:t>
            </a:r>
          </a:p>
          <a:p>
            <a:pPr marL="0" indent="0">
              <a:buNone/>
            </a:pPr>
            <a:r>
              <a:rPr kumimoji="1"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石浦研究室</a:t>
            </a:r>
            <a:r>
              <a:rPr kumimoji="1"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: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コンパイラ，</a:t>
            </a:r>
            <a:r>
              <a:rPr lang="ja-JP" altLang="en-US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高位合成</a:t>
            </a:r>
            <a:endParaRPr kumimoji="1" lang="en-US" altLang="ja-JP" dirty="0">
              <a:solidFill>
                <a:srgbClr val="FF0000"/>
              </a:solidFill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0" indent="0">
              <a:buNone/>
            </a:pPr>
            <a:endParaRPr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0" indent="0">
              <a:buNone/>
            </a:pP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好きなモノ</a:t>
            </a:r>
            <a:r>
              <a:rPr kumimoji="1"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: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流行のモノ，</a:t>
            </a:r>
            <a:r>
              <a:rPr lang="ja-JP" altLang="en-US">
                <a:solidFill>
                  <a:srgbClr val="FF0000"/>
                </a:solidFill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数学</a:t>
            </a:r>
            <a:endParaRPr kumimoji="1"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marL="0" indent="0">
              <a:buNone/>
            </a:pP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尊敬する人</a:t>
            </a: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: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石浦菜岐佐，結城浩</a:t>
            </a:r>
          </a:p>
          <a:p>
            <a:pPr marL="0" indent="0">
              <a:buNone/>
            </a:pP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935F274B-1287-DE42-937F-2D920DBE2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lang="ja-JP" altLang="en-US" smtClean="0"/>
              <a:pPr/>
              <a:t>2</a:t>
            </a:fld>
            <a:endParaRPr lang="ja-JP" altLang="en-US"/>
          </a:p>
        </p:txBody>
      </p:sp>
      <p:pic>
        <p:nvPicPr>
          <p:cNvPr id="9" name="コンテンツ プレースホルダー 4" descr="人, テーブル, 室内, 座っている が含まれている画像&#10;&#10;&#10;&#10;自動的に生成された説明">
            <a:extLst>
              <a:ext uri="{FF2B5EF4-FFF2-40B4-BE49-F238E27FC236}">
                <a16:creationId xmlns:a16="http://schemas.microsoft.com/office/drawing/2014/main" id="{A1DF1395-E3D4-2D4D-8D42-4481797E73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29" r="20860" b="45421"/>
          <a:stretch/>
        </p:blipFill>
        <p:spPr>
          <a:xfrm>
            <a:off x="6225465" y="1264949"/>
            <a:ext cx="2856003" cy="4564723"/>
          </a:xfrm>
          <a:prstGeom prst="rect">
            <a:avLst/>
          </a:prstGeom>
        </p:spPr>
      </p:pic>
      <p:sp>
        <p:nvSpPr>
          <p:cNvPr id="4" name="四角形吹き出し 3">
            <a:extLst>
              <a:ext uri="{FF2B5EF4-FFF2-40B4-BE49-F238E27FC236}">
                <a16:creationId xmlns:a16="http://schemas.microsoft.com/office/drawing/2014/main" id="{D844E782-13C7-E94C-B175-F11303819836}"/>
              </a:ext>
            </a:extLst>
          </p:cNvPr>
          <p:cNvSpPr/>
          <p:nvPr/>
        </p:nvSpPr>
        <p:spPr>
          <a:xfrm>
            <a:off x="3774133" y="1598821"/>
            <a:ext cx="2303394" cy="436625"/>
          </a:xfrm>
          <a:prstGeom prst="wedgeRectCallout">
            <a:avLst>
              <a:gd name="adj1" fmla="val 33718"/>
              <a:gd name="adj2" fmla="val 268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組み込み系のツール</a:t>
            </a:r>
          </a:p>
        </p:txBody>
      </p:sp>
    </p:spTree>
    <p:extLst>
      <p:ext uri="{BB962C8B-B14F-4D97-AF65-F5344CB8AC3E}">
        <p14:creationId xmlns:p14="http://schemas.microsoft.com/office/powerpoint/2010/main" val="3578215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EB1EFC-A594-3F4E-B159-32D7C67F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4041"/>
            <a:ext cx="7886700" cy="994172"/>
          </a:xfrm>
        </p:spPr>
        <p:txBody>
          <a:bodyPr/>
          <a:lstStyle/>
          <a:p>
            <a:r>
              <a:rPr kumimoji="1" lang="ja-JP" altLang="en-US">
                <a:latin typeface="Hiragino Sans W5" panose="020B0400000000000000" pitchFamily="34" charset="-128"/>
                <a:ea typeface="Hiragino Sans W5" panose="020B0400000000000000" pitchFamily="34" charset="-128"/>
              </a:rPr>
              <a:t>興味の</a:t>
            </a:r>
            <a:r>
              <a:rPr lang="ja-JP" altLang="en-US">
                <a:latin typeface="Hiragino Sans W5" panose="020B0400000000000000" pitchFamily="34" charset="-128"/>
                <a:ea typeface="Hiragino Sans W5" panose="020B0400000000000000" pitchFamily="34" charset="-128"/>
              </a:rPr>
              <a:t>遷移</a:t>
            </a:r>
            <a:endParaRPr kumimoji="1" lang="ja-JP" altLang="en-US">
              <a:latin typeface="Hiragino Sans W5" panose="020B0400000000000000" pitchFamily="34" charset="-128"/>
              <a:ea typeface="Hiragino Sans W5" panose="020B0400000000000000" pitchFamily="34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3E4E697-74DE-F141-B5DD-B84E39B0D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lang="ja-JP" altLang="en-US" smtClean="0"/>
              <a:pPr/>
              <a:t>3</a:t>
            </a:fld>
            <a:endParaRPr lang="ja-JP" altLang="en-US"/>
          </a:p>
        </p:txBody>
      </p:sp>
      <p:sp>
        <p:nvSpPr>
          <p:cNvPr id="8" name="フローチャート: 結合子 7">
            <a:extLst>
              <a:ext uri="{FF2B5EF4-FFF2-40B4-BE49-F238E27FC236}">
                <a16:creationId xmlns:a16="http://schemas.microsoft.com/office/drawing/2014/main" id="{61108944-25E8-E54B-BDF3-908884AEE4B3}"/>
              </a:ext>
            </a:extLst>
          </p:cNvPr>
          <p:cNvSpPr/>
          <p:nvPr/>
        </p:nvSpPr>
        <p:spPr>
          <a:xfrm>
            <a:off x="244009" y="5265957"/>
            <a:ext cx="1111952" cy="1039581"/>
          </a:xfrm>
          <a:prstGeom prst="flowChartConnector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sz="1500">
                <a:latin typeface="Hiragino Sans W5" panose="020B0400000000000000" pitchFamily="34" charset="-128"/>
                <a:ea typeface="Hiragino Sans W5" panose="020B0400000000000000" pitchFamily="34" charset="-128"/>
              </a:rPr>
              <a:t>中学生</a:t>
            </a:r>
          </a:p>
        </p:txBody>
      </p:sp>
      <p:sp>
        <p:nvSpPr>
          <p:cNvPr id="10" name="フローチャート: 結合子 9">
            <a:extLst>
              <a:ext uri="{FF2B5EF4-FFF2-40B4-BE49-F238E27FC236}">
                <a16:creationId xmlns:a16="http://schemas.microsoft.com/office/drawing/2014/main" id="{C0A73342-86DB-6E48-B940-C13509C7CB48}"/>
              </a:ext>
            </a:extLst>
          </p:cNvPr>
          <p:cNvSpPr/>
          <p:nvPr/>
        </p:nvSpPr>
        <p:spPr>
          <a:xfrm>
            <a:off x="3139483" y="4744084"/>
            <a:ext cx="1209039" cy="1158114"/>
          </a:xfrm>
          <a:prstGeom prst="flowChartConnector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sz="1500">
                <a:latin typeface="Hiragino Sans W5" panose="020B0400000000000000" pitchFamily="34" charset="-128"/>
                <a:ea typeface="Hiragino Sans W5" panose="020B0400000000000000" pitchFamily="34" charset="-128"/>
              </a:rPr>
              <a:t>高校生</a:t>
            </a:r>
          </a:p>
        </p:txBody>
      </p:sp>
      <p:sp>
        <p:nvSpPr>
          <p:cNvPr id="11" name="フローチャート: 結合子 10">
            <a:extLst>
              <a:ext uri="{FF2B5EF4-FFF2-40B4-BE49-F238E27FC236}">
                <a16:creationId xmlns:a16="http://schemas.microsoft.com/office/drawing/2014/main" id="{E5DC4F4C-F768-6A4B-ACC6-F914FC784238}"/>
              </a:ext>
            </a:extLst>
          </p:cNvPr>
          <p:cNvSpPr/>
          <p:nvPr/>
        </p:nvSpPr>
        <p:spPr>
          <a:xfrm>
            <a:off x="6337099" y="4210748"/>
            <a:ext cx="1284119" cy="1281774"/>
          </a:xfrm>
          <a:prstGeom prst="flowChartConnector">
            <a:avLst/>
          </a:prstGeom>
          <a:ln w="762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sz="1500">
                <a:latin typeface="Hiragino Sans W5" panose="020B0400000000000000" pitchFamily="34" charset="-128"/>
                <a:ea typeface="Hiragino Sans W5" panose="020B0400000000000000" pitchFamily="34" charset="-128"/>
              </a:rPr>
              <a:t>大学生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226A876-278E-B842-B088-D6958CEE7203}"/>
              </a:ext>
            </a:extLst>
          </p:cNvPr>
          <p:cNvSpPr txBox="1"/>
          <p:nvPr/>
        </p:nvSpPr>
        <p:spPr>
          <a:xfrm>
            <a:off x="87694" y="4375488"/>
            <a:ext cx="17782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ja-JP" altLang="en-US" sz="2400">
                <a:solidFill>
                  <a:srgbClr val="FF0000"/>
                </a:solidFill>
                <a:latin typeface="Hiragino Sans W3" panose="020B0300000000000000" pitchFamily="34" charset="-128"/>
                <a:ea typeface="Hiragino Sans W3" panose="020B0300000000000000" pitchFamily="34" charset="-128"/>
              </a:rPr>
              <a:t>数学</a:t>
            </a:r>
            <a:endParaRPr lang="en-US" altLang="ja-JP" sz="2400" dirty="0">
              <a:solidFill>
                <a:srgbClr val="FF0000"/>
              </a:solidFill>
              <a:latin typeface="Hiragino Sans W3" panose="020B0300000000000000" pitchFamily="34" charset="-128"/>
              <a:ea typeface="Hiragino Sans W3" panose="020B0300000000000000" pitchFamily="34" charset="-128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ja-JP" altLang="en-US" sz="2400">
                <a:latin typeface="Hiragino Sans W3" panose="020B0300000000000000" pitchFamily="34" charset="-128"/>
                <a:ea typeface="Hiragino Sans W3" panose="020B0300000000000000" pitchFamily="34" charset="-128"/>
              </a:rPr>
              <a:t>ゲーム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D9BF72C0-BD56-9F46-A3C6-8008669C8E87}"/>
              </a:ext>
            </a:extLst>
          </p:cNvPr>
          <p:cNvSpPr txBox="1"/>
          <p:nvPr/>
        </p:nvSpPr>
        <p:spPr>
          <a:xfrm>
            <a:off x="3006460" y="3825569"/>
            <a:ext cx="25127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Hiragino Sans W3" panose="020B0300000000000000" pitchFamily="34" charset="-128"/>
                <a:ea typeface="Hiragino Sans W3" panose="020B0300000000000000" pitchFamily="34" charset="-128"/>
              </a:rPr>
              <a:t>PC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ja-JP" altLang="en-US" sz="2400">
                <a:latin typeface="Hiragino Sans W3" panose="020B0300000000000000" pitchFamily="34" charset="-128"/>
                <a:ea typeface="Hiragino Sans W3" panose="020B0300000000000000" pitchFamily="34" charset="-128"/>
              </a:rPr>
              <a:t>プログラム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49307BE-C349-6A44-A6B9-19CC28C853D0}"/>
              </a:ext>
            </a:extLst>
          </p:cNvPr>
          <p:cNvSpPr txBox="1"/>
          <p:nvPr/>
        </p:nvSpPr>
        <p:spPr>
          <a:xfrm>
            <a:off x="6237219" y="2929638"/>
            <a:ext cx="32776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 panose="020B0604020202020204" pitchFamily="34" charset="0"/>
              <a:buChar char="•"/>
            </a:pPr>
            <a:r>
              <a:rPr lang="ja-JP" altLang="en-US" sz="2400">
                <a:latin typeface="Hiragino Sans W3" panose="020B0300000000000000" pitchFamily="34" charset="-128"/>
                <a:ea typeface="Hiragino Sans W3" panose="020B0300000000000000" pitchFamily="34" charset="-128"/>
              </a:rPr>
              <a:t>機械学習</a:t>
            </a:r>
            <a:endParaRPr lang="en-US" altLang="ja-JP" sz="2400" dirty="0">
              <a:latin typeface="Hiragino Sans W3" panose="020B0300000000000000" pitchFamily="34" charset="-128"/>
              <a:ea typeface="Hiragino Sans W3" panose="020B0300000000000000" pitchFamily="34" charset="-128"/>
            </a:endParaRP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ja-JP" altLang="en-US" sz="2400">
                <a:latin typeface="Hiragino Sans W3" panose="020B0300000000000000" pitchFamily="34" charset="-128"/>
                <a:ea typeface="Hiragino Sans W3" panose="020B0300000000000000" pitchFamily="34" charset="-128"/>
              </a:rPr>
              <a:t>組み込みシステム</a:t>
            </a:r>
            <a:endParaRPr lang="en-US" altLang="ja-JP" sz="2400" dirty="0">
              <a:latin typeface="Hiragino Sans W3" panose="020B0300000000000000" pitchFamily="34" charset="-128"/>
              <a:ea typeface="Hiragino Sans W3" panose="020B0300000000000000" pitchFamily="34" charset="-128"/>
            </a:endParaRP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ja-JP" altLang="en-US" sz="2400">
                <a:latin typeface="Hiragino Sans W3" panose="020B0300000000000000" pitchFamily="34" charset="-128"/>
                <a:ea typeface="Hiragino Sans W3" panose="020B0300000000000000" pitchFamily="34" charset="-128"/>
              </a:rPr>
              <a:t>セキュリティ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E44FC0BD-28F7-4E46-8795-E77F30FC1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89" y="2482512"/>
            <a:ext cx="1265382" cy="1758556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F700E1D2-B8A7-5A47-B054-19E00EB9A3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90" r="15873"/>
          <a:stretch/>
        </p:blipFill>
        <p:spPr>
          <a:xfrm>
            <a:off x="6610651" y="825548"/>
            <a:ext cx="1265382" cy="1870861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F861BBF6-C103-4242-962D-FFE2D0CB1D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9483" y="1920049"/>
            <a:ext cx="1265382" cy="1821272"/>
          </a:xfrm>
          <a:prstGeom prst="rect">
            <a:avLst/>
          </a:prstGeom>
        </p:spPr>
      </p:pic>
      <p:sp>
        <p:nvSpPr>
          <p:cNvPr id="16" name="右矢印 15">
            <a:extLst>
              <a:ext uri="{FF2B5EF4-FFF2-40B4-BE49-F238E27FC236}">
                <a16:creationId xmlns:a16="http://schemas.microsoft.com/office/drawing/2014/main" id="{C5C0831D-7139-B349-B9FA-D1F7EDFC3849}"/>
              </a:ext>
            </a:extLst>
          </p:cNvPr>
          <p:cNvSpPr/>
          <p:nvPr/>
        </p:nvSpPr>
        <p:spPr>
          <a:xfrm rot="21070601">
            <a:off x="1508431" y="5415637"/>
            <a:ext cx="1478585" cy="4014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17" name="右矢印 16">
            <a:extLst>
              <a:ext uri="{FF2B5EF4-FFF2-40B4-BE49-F238E27FC236}">
                <a16:creationId xmlns:a16="http://schemas.microsoft.com/office/drawing/2014/main" id="{C054E0F8-40F7-0642-8FD0-45011629CDD2}"/>
              </a:ext>
            </a:extLst>
          </p:cNvPr>
          <p:cNvSpPr/>
          <p:nvPr/>
        </p:nvSpPr>
        <p:spPr>
          <a:xfrm rot="21070601">
            <a:off x="4572736" y="4902011"/>
            <a:ext cx="1478585" cy="4014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26D9D30-975B-CF42-B54F-ACCB027718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30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4F4164-DBF3-724D-B27C-EF0840E00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54" y="155931"/>
            <a:ext cx="7886700" cy="994172"/>
          </a:xfrm>
        </p:spPr>
        <p:txBody>
          <a:bodyPr/>
          <a:lstStyle/>
          <a:p>
            <a:r>
              <a:rPr lang="ja-JP" altLang="en-US" b="1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  <a:t>最近行ったこと</a:t>
            </a:r>
            <a:endParaRPr kumimoji="1" lang="ja-JP" altLang="en-US" b="1">
              <a:latin typeface="Hiragino Kaku Gothic Pro W6" panose="020B0300000000000000" pitchFamily="34" charset="-128"/>
              <a:ea typeface="Hiragino Kaku Gothic Pro W6" panose="020B0300000000000000" pitchFamily="34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239D8B8-EA6C-DA44-8BD7-E0DFF3621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54" y="1674265"/>
            <a:ext cx="7886700" cy="4545782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n"/>
            </a:pPr>
            <a:r>
              <a:rPr lang="ja-JP" altLang="en-US" b="1"/>
              <a:t>イベント</a:t>
            </a:r>
            <a:endParaRPr lang="en" altLang="ja-JP" b="1" dirty="0"/>
          </a:p>
          <a:p>
            <a:pPr lvl="1">
              <a:buFont typeface="Wingdings" pitchFamily="2" charset="2"/>
              <a:buChar char="l"/>
            </a:pPr>
            <a:r>
              <a:rPr lang="en-US" altLang="ja-JP" sz="21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</a:t>
            </a:r>
            <a:r>
              <a:rPr lang="en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FPGA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による</a:t>
            </a: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</a:t>
            </a:r>
            <a:r>
              <a:rPr lang="en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OpenCV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画像処理ワークショップ</a:t>
            </a:r>
            <a:endParaRPr kumimoji="1"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l"/>
            </a:pP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競技プログラミング</a:t>
            </a: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ACM-ICPC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に出場し受賞</a:t>
            </a:r>
            <a:endParaRPr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l"/>
            </a:pP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国際学会</a:t>
            </a: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SASIMI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で発表</a:t>
            </a:r>
            <a:endParaRPr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l"/>
            </a:pPr>
            <a:endParaRPr lang="en-US" altLang="ja-JP" dirty="0"/>
          </a:p>
          <a:p>
            <a:pPr>
              <a:buFont typeface="Wingdings" pitchFamily="2" charset="2"/>
              <a:buChar char="n"/>
            </a:pPr>
            <a:r>
              <a:rPr lang="en-US" altLang="ja-JP" dirty="0"/>
              <a:t> </a:t>
            </a:r>
            <a:r>
              <a:rPr lang="ja-JP" altLang="en-US" b="1"/>
              <a:t>成果物</a:t>
            </a:r>
            <a:endParaRPr lang="en-US" altLang="ja-JP" b="1" dirty="0"/>
          </a:p>
          <a:p>
            <a:pPr lvl="1">
              <a:buFont typeface="Wingdings" pitchFamily="2" charset="2"/>
              <a:buChar char="l"/>
            </a:pPr>
            <a:r>
              <a:rPr lang="en-US" altLang="ja-JP" dirty="0"/>
              <a:t> </a:t>
            </a: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C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言語のコンパイラ</a:t>
            </a:r>
            <a:endParaRPr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l"/>
            </a:pP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クラウドとラズベリーパイで</a:t>
            </a: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LINE Bot</a:t>
            </a:r>
          </a:p>
          <a:p>
            <a:pPr lvl="1">
              <a:buFont typeface="Wingdings" pitchFamily="2" charset="2"/>
              <a:buChar char="l"/>
            </a:pPr>
            <a:endParaRPr lang="en-US" altLang="ja-JP" dirty="0"/>
          </a:p>
          <a:p>
            <a:pPr lvl="1">
              <a:buFont typeface="Wingdings" pitchFamily="2" charset="2"/>
              <a:buChar char="l"/>
            </a:pPr>
            <a:endParaRPr lang="en-US" altLang="ja-JP" dirty="0"/>
          </a:p>
          <a:p>
            <a:pPr lvl="1"/>
            <a:endParaRPr lang="ja-JP" altLang="en-US"/>
          </a:p>
          <a:p>
            <a:pPr marL="0" indent="0">
              <a:buNone/>
            </a:pP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31DB96-020B-B14B-8444-E2081466E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43354" y="6431440"/>
            <a:ext cx="2057400" cy="273844"/>
          </a:xfrm>
        </p:spPr>
        <p:txBody>
          <a:bodyPr/>
          <a:lstStyle/>
          <a:p>
            <a:fld id="{268F9EDD-368C-8A48-8ACE-32AAD28C00CA}" type="slidenum">
              <a:rPr lang="ja-JP" altLang="en-US" smtClean="0"/>
              <a:pPr/>
              <a:t>4</a:t>
            </a:fld>
            <a:endParaRPr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F7B481B8-FA7F-EA4F-801D-B19802754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500" y="152716"/>
            <a:ext cx="2569152" cy="193265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824BC9A7-3EB2-B944-8BA2-60F3A7187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363" y="2949055"/>
            <a:ext cx="2322391" cy="174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136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extLst/>
          </p:nvPr>
        </p:nvSpPr>
        <p:spPr>
          <a:xfrm>
            <a:off x="137506" y="115096"/>
            <a:ext cx="7886700" cy="1325563"/>
          </a:xfrm>
        </p:spPr>
        <p:txBody>
          <a:bodyPr/>
          <a:lstStyle/>
          <a:p>
            <a:r>
              <a:rPr lang="ja-JP" altLang="en-US">
                <a:latin typeface="Hiragino Sans W5" panose="020B0400000000000000" pitchFamily="34" charset="-128"/>
                <a:ea typeface="Hiragino Sans W5" panose="020B0400000000000000" pitchFamily="34" charset="-128"/>
              </a:rPr>
              <a:t>研究</a:t>
            </a:r>
            <a:r>
              <a:rPr lang="ja-JP" altLang="en-US" b="1">
                <a:latin typeface="Hiragino Sans W6" panose="020B0400000000000000" pitchFamily="34" charset="-128"/>
                <a:ea typeface="Hiragino Sans W6" panose="020B0400000000000000" pitchFamily="34" charset="-128"/>
              </a:rPr>
              <a:t> </a:t>
            </a:r>
            <a:endParaRPr lang="en-US" b="1" dirty="0">
              <a:latin typeface="Hiragino Sans W6" panose="020B0400000000000000" pitchFamily="34" charset="-128"/>
              <a:ea typeface="Hiragino Sans W6" panose="020B0400000000000000" pitchFamily="34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extLst/>
          </p:nvPr>
        </p:nvSpPr>
        <p:spPr>
          <a:xfrm>
            <a:off x="552161" y="1540807"/>
            <a:ext cx="8039677" cy="1510253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n"/>
            </a:pP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メイリオ" panose="020B0604030504040204" pitchFamily="50" charset="-128"/>
              </a:rPr>
              <a:t> </a:t>
            </a: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メイリオ" panose="020B0604030504040204" pitchFamily="50" charset="-128"/>
              </a:rPr>
              <a:t>高位</a:t>
            </a:r>
            <a:r>
              <a:rPr lang="ja-JP" altLang="en-US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メイリオ" panose="020B0604030504040204" pitchFamily="50" charset="-128"/>
              </a:rPr>
              <a:t>合成 </a:t>
            </a:r>
            <a:r>
              <a:rPr lang="en-US" altLang="ja-JP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メイリオ" panose="020B0604030504040204" pitchFamily="50" charset="-128"/>
              </a:rPr>
              <a:t>(High Level Synthesis)</a:t>
            </a:r>
            <a:endParaRPr lang="ja-JP" altLang="en-US" dirty="0"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メイリオ" panose="020B0604030504040204" pitchFamily="50" charset="-128"/>
            </a:endParaRPr>
          </a:p>
          <a:p>
            <a:pPr marL="586264" lvl="1" indent="-342900">
              <a:buFont typeface="Wingdings" pitchFamily="2" charset="2"/>
              <a:buChar char="u"/>
            </a:pPr>
            <a:r>
              <a:rPr lang="ja-JP" altLang="en-US" sz="28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メイリオ" panose="020B0604030504040204" pitchFamily="50" charset="-128"/>
              </a:rPr>
              <a:t>プログラムからハードウェア記述を自動生成</a:t>
            </a:r>
            <a:endParaRPr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メイリオ" panose="020B0604030504040204" pitchFamily="50" charset="-128"/>
            </a:endParaRPr>
          </a:p>
          <a:p>
            <a:pPr marL="0" indent="0">
              <a:buNone/>
            </a:pPr>
            <a:endParaRPr lang="en-US" altLang="ja-JP" sz="1800" dirty="0"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592-AD95-4098-8F35-1C5F82607D02}" type="slidenum">
              <a:rPr lang="ja-JP" altLang="en-US" smtClean="0"/>
              <a:pPr/>
              <a:t>5</a:t>
            </a:fld>
            <a:endParaRPr lang="ja-JP" altLang="en-US" dirty="0"/>
          </a:p>
        </p:txBody>
      </p:sp>
      <p:sp>
        <p:nvSpPr>
          <p:cNvPr id="16" name="file_C"/>
          <p:cNvSpPr/>
          <p:nvPr/>
        </p:nvSpPr>
        <p:spPr>
          <a:xfrm>
            <a:off x="1670098" y="3200942"/>
            <a:ext cx="1598550" cy="1698673"/>
          </a:xfrm>
          <a:prstGeom prst="snip1Rect">
            <a:avLst/>
          </a:prstGeom>
          <a:solidFill>
            <a:srgbClr val="DEF5FA">
              <a:lumMod val="90000"/>
            </a:srgbClr>
          </a:solidFill>
          <a:ln w="25400" cap="flat" cmpd="thickThin" algn="ctr">
            <a:solidFill>
              <a:srgbClr val="0070C0"/>
            </a:solidFill>
            <a:prstDash val="solid"/>
          </a:ln>
          <a:effectLst/>
        </p:spPr>
        <p:txBody>
          <a:bodyPr lIns="81000" tIns="54000" rIns="54000" bIns="27000" rtlCol="0" anchor="ctr" anchorCtr="1"/>
          <a:lstStyle/>
          <a:p>
            <a:pPr algn="ctr">
              <a:defRPr/>
            </a:pPr>
            <a:r>
              <a:rPr kumimoji="0" lang="en-US" altLang="ja-JP" sz="3000" kern="0" dirty="0">
                <a:solidFill>
                  <a:prstClr val="black"/>
                </a:solidFill>
                <a:latin typeface="+mn-ea"/>
              </a:rPr>
              <a:t>C</a:t>
            </a:r>
          </a:p>
          <a:p>
            <a:pPr algn="ctr">
              <a:defRPr/>
            </a:pPr>
            <a:r>
              <a:rPr kumimoji="0" lang="en-US" altLang="ja-JP" sz="3000" kern="0" dirty="0">
                <a:solidFill>
                  <a:prstClr val="black"/>
                </a:solidFill>
                <a:latin typeface="+mn-ea"/>
              </a:rPr>
              <a:t>asm</a:t>
            </a:r>
          </a:p>
          <a:p>
            <a:pPr algn="ctr">
              <a:defRPr/>
            </a:pPr>
            <a:endParaRPr kumimoji="0" lang="ja-JP" altLang="en-US" sz="3000" kern="0" dirty="0">
              <a:solidFill>
                <a:prstClr val="black"/>
              </a:solidFill>
              <a:latin typeface="+mn-ea"/>
            </a:endParaRPr>
          </a:p>
        </p:txBody>
      </p:sp>
      <p:sp>
        <p:nvSpPr>
          <p:cNvPr id="19" name="矢印1"/>
          <p:cNvSpPr/>
          <p:nvPr/>
        </p:nvSpPr>
        <p:spPr>
          <a:xfrm>
            <a:off x="3789184" y="4059144"/>
            <a:ext cx="923004" cy="482660"/>
          </a:xfrm>
          <a:prstGeom prst="rightArrow">
            <a:avLst/>
          </a:prstGeom>
          <a:solidFill>
            <a:srgbClr val="FFC000"/>
          </a:solidFill>
          <a:ln w="55000" cap="flat" cmpd="sng" algn="ctr">
            <a:solidFill>
              <a:srgbClr val="FFC0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kumimoji="0" lang="ja-JP" altLang="en-US" sz="1350" kern="0" dirty="0">
              <a:solidFill>
                <a:prstClr val="black"/>
              </a:solidFill>
              <a:latin typeface="+mn-ea"/>
            </a:endParaRPr>
          </a:p>
        </p:txBody>
      </p:sp>
      <p:sp>
        <p:nvSpPr>
          <p:cNvPr id="20" name="text_HLS"/>
          <p:cNvSpPr txBox="1"/>
          <p:nvPr/>
        </p:nvSpPr>
        <p:spPr>
          <a:xfrm>
            <a:off x="3738800" y="3511282"/>
            <a:ext cx="10552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100" b="1" dirty="0">
                <a:solidFill>
                  <a:prstClr val="black"/>
                </a:solidFill>
                <a:latin typeface="+mn-ea"/>
              </a:rPr>
              <a:t>HLS</a:t>
            </a:r>
            <a:endParaRPr lang="ja-JP" altLang="en-US" sz="2100" b="1" dirty="0">
              <a:solidFill>
                <a:prstClr val="black"/>
              </a:solidFill>
              <a:latin typeface="+mn-ea"/>
            </a:endParaRPr>
          </a:p>
        </p:txBody>
      </p:sp>
      <p:sp>
        <p:nvSpPr>
          <p:cNvPr id="21" name="file_HW"/>
          <p:cNvSpPr/>
          <p:nvPr/>
        </p:nvSpPr>
        <p:spPr>
          <a:xfrm>
            <a:off x="5244584" y="3241806"/>
            <a:ext cx="1615256" cy="1657809"/>
          </a:xfrm>
          <a:prstGeom prst="snip1Rect">
            <a:avLst/>
          </a:prstGeom>
          <a:solidFill>
            <a:srgbClr val="BAE18F"/>
          </a:solidFill>
          <a:ln w="25400" cap="flat" cmpd="thickThin" algn="ctr">
            <a:solidFill>
              <a:srgbClr val="00B050"/>
            </a:solidFill>
            <a:prstDash val="solid"/>
          </a:ln>
          <a:effectLst/>
        </p:spPr>
        <p:txBody>
          <a:bodyPr lIns="108000" tIns="54000" rIns="27000" bIns="27000" rtlCol="0" anchor="ctr"/>
          <a:lstStyle/>
          <a:p>
            <a:pPr algn="ctr">
              <a:defRPr/>
            </a:pPr>
            <a:r>
              <a:rPr kumimoji="0" lang="en-US" altLang="ja-JP" sz="2700" kern="0" dirty="0">
                <a:solidFill>
                  <a:prstClr val="black"/>
                </a:solidFill>
                <a:latin typeface="+mn-ea"/>
              </a:rPr>
              <a:t>HW</a:t>
            </a:r>
            <a:endParaRPr kumimoji="0" lang="ja-JP" altLang="en-US" sz="2700" kern="0" dirty="0">
              <a:solidFill>
                <a:prstClr val="black"/>
              </a:solidFill>
              <a:latin typeface="+mn-ea"/>
            </a:endParaRPr>
          </a:p>
        </p:txBody>
      </p:sp>
      <p:grpSp>
        <p:nvGrpSpPr>
          <p:cNvPr id="22" name="HW吹き出し"/>
          <p:cNvGrpSpPr/>
          <p:nvPr/>
        </p:nvGrpSpPr>
        <p:grpSpPr>
          <a:xfrm>
            <a:off x="4494827" y="4671722"/>
            <a:ext cx="2653340" cy="1132901"/>
            <a:chOff x="5664170" y="4926490"/>
            <a:chExt cx="2484000" cy="1183123"/>
          </a:xfrm>
        </p:grpSpPr>
        <p:sp>
          <p:nvSpPr>
            <p:cNvPr id="23" name="HW吹き出し"/>
            <p:cNvSpPr>
              <a:spLocks noChangeAspect="1"/>
            </p:cNvSpPr>
            <p:nvPr/>
          </p:nvSpPr>
          <p:spPr>
            <a:xfrm>
              <a:off x="5664170" y="4926490"/>
              <a:ext cx="2484000" cy="1183123"/>
            </a:xfrm>
            <a:custGeom>
              <a:avLst/>
              <a:gdLst>
                <a:gd name="connsiteX0" fmla="*/ 0 w 2484000"/>
                <a:gd name="connsiteY0" fmla="*/ 171246 h 1027455"/>
                <a:gd name="connsiteX1" fmla="*/ 171246 w 2484000"/>
                <a:gd name="connsiteY1" fmla="*/ 0 h 1027455"/>
                <a:gd name="connsiteX2" fmla="*/ 1449000 w 2484000"/>
                <a:gd name="connsiteY2" fmla="*/ 0 h 1027455"/>
                <a:gd name="connsiteX3" fmla="*/ 1267436 w 2484000"/>
                <a:gd name="connsiteY3" fmla="*/ -301435 h 1027455"/>
                <a:gd name="connsiteX4" fmla="*/ 2070000 w 2484000"/>
                <a:gd name="connsiteY4" fmla="*/ 0 h 1027455"/>
                <a:gd name="connsiteX5" fmla="*/ 2312754 w 2484000"/>
                <a:gd name="connsiteY5" fmla="*/ 0 h 1027455"/>
                <a:gd name="connsiteX6" fmla="*/ 2484000 w 2484000"/>
                <a:gd name="connsiteY6" fmla="*/ 171246 h 1027455"/>
                <a:gd name="connsiteX7" fmla="*/ 2484000 w 2484000"/>
                <a:gd name="connsiteY7" fmla="*/ 171243 h 1027455"/>
                <a:gd name="connsiteX8" fmla="*/ 2484000 w 2484000"/>
                <a:gd name="connsiteY8" fmla="*/ 171243 h 1027455"/>
                <a:gd name="connsiteX9" fmla="*/ 2484000 w 2484000"/>
                <a:gd name="connsiteY9" fmla="*/ 428106 h 1027455"/>
                <a:gd name="connsiteX10" fmla="*/ 2484000 w 2484000"/>
                <a:gd name="connsiteY10" fmla="*/ 856209 h 1027455"/>
                <a:gd name="connsiteX11" fmla="*/ 2312754 w 2484000"/>
                <a:gd name="connsiteY11" fmla="*/ 1027455 h 1027455"/>
                <a:gd name="connsiteX12" fmla="*/ 2070000 w 2484000"/>
                <a:gd name="connsiteY12" fmla="*/ 1027455 h 1027455"/>
                <a:gd name="connsiteX13" fmla="*/ 1449000 w 2484000"/>
                <a:gd name="connsiteY13" fmla="*/ 1027455 h 1027455"/>
                <a:gd name="connsiteX14" fmla="*/ 1449000 w 2484000"/>
                <a:gd name="connsiteY14" fmla="*/ 1027455 h 1027455"/>
                <a:gd name="connsiteX15" fmla="*/ 171246 w 2484000"/>
                <a:gd name="connsiteY15" fmla="*/ 1027455 h 1027455"/>
                <a:gd name="connsiteX16" fmla="*/ 0 w 2484000"/>
                <a:gd name="connsiteY16" fmla="*/ 856209 h 1027455"/>
                <a:gd name="connsiteX17" fmla="*/ 0 w 2484000"/>
                <a:gd name="connsiteY17" fmla="*/ 428106 h 1027455"/>
                <a:gd name="connsiteX18" fmla="*/ 0 w 2484000"/>
                <a:gd name="connsiteY18" fmla="*/ 171243 h 1027455"/>
                <a:gd name="connsiteX19" fmla="*/ 0 w 2484000"/>
                <a:gd name="connsiteY19" fmla="*/ 171243 h 1027455"/>
                <a:gd name="connsiteX20" fmla="*/ 0 w 2484000"/>
                <a:gd name="connsiteY20" fmla="*/ 171246 h 1027455"/>
                <a:gd name="connsiteX0" fmla="*/ 0 w 2484000"/>
                <a:gd name="connsiteY0" fmla="*/ 472681 h 1328890"/>
                <a:gd name="connsiteX1" fmla="*/ 171246 w 2484000"/>
                <a:gd name="connsiteY1" fmla="*/ 301435 h 1328890"/>
                <a:gd name="connsiteX2" fmla="*/ 1048950 w 2484000"/>
                <a:gd name="connsiteY2" fmla="*/ 301435 h 1328890"/>
                <a:gd name="connsiteX3" fmla="*/ 1267436 w 2484000"/>
                <a:gd name="connsiteY3" fmla="*/ 0 h 1328890"/>
                <a:gd name="connsiteX4" fmla="*/ 2070000 w 2484000"/>
                <a:gd name="connsiteY4" fmla="*/ 301435 h 1328890"/>
                <a:gd name="connsiteX5" fmla="*/ 2312754 w 2484000"/>
                <a:gd name="connsiteY5" fmla="*/ 301435 h 1328890"/>
                <a:gd name="connsiteX6" fmla="*/ 2484000 w 2484000"/>
                <a:gd name="connsiteY6" fmla="*/ 472681 h 1328890"/>
                <a:gd name="connsiteX7" fmla="*/ 2484000 w 2484000"/>
                <a:gd name="connsiteY7" fmla="*/ 472678 h 1328890"/>
                <a:gd name="connsiteX8" fmla="*/ 2484000 w 2484000"/>
                <a:gd name="connsiteY8" fmla="*/ 472678 h 1328890"/>
                <a:gd name="connsiteX9" fmla="*/ 2484000 w 2484000"/>
                <a:gd name="connsiteY9" fmla="*/ 729541 h 1328890"/>
                <a:gd name="connsiteX10" fmla="*/ 2484000 w 2484000"/>
                <a:gd name="connsiteY10" fmla="*/ 1157644 h 1328890"/>
                <a:gd name="connsiteX11" fmla="*/ 2312754 w 2484000"/>
                <a:gd name="connsiteY11" fmla="*/ 1328890 h 1328890"/>
                <a:gd name="connsiteX12" fmla="*/ 2070000 w 2484000"/>
                <a:gd name="connsiteY12" fmla="*/ 1328890 h 1328890"/>
                <a:gd name="connsiteX13" fmla="*/ 1449000 w 2484000"/>
                <a:gd name="connsiteY13" fmla="*/ 1328890 h 1328890"/>
                <a:gd name="connsiteX14" fmla="*/ 1449000 w 2484000"/>
                <a:gd name="connsiteY14" fmla="*/ 1328890 h 1328890"/>
                <a:gd name="connsiteX15" fmla="*/ 171246 w 2484000"/>
                <a:gd name="connsiteY15" fmla="*/ 1328890 h 1328890"/>
                <a:gd name="connsiteX16" fmla="*/ 0 w 2484000"/>
                <a:gd name="connsiteY16" fmla="*/ 1157644 h 1328890"/>
                <a:gd name="connsiteX17" fmla="*/ 0 w 2484000"/>
                <a:gd name="connsiteY17" fmla="*/ 729541 h 1328890"/>
                <a:gd name="connsiteX18" fmla="*/ 0 w 2484000"/>
                <a:gd name="connsiteY18" fmla="*/ 472678 h 1328890"/>
                <a:gd name="connsiteX19" fmla="*/ 0 w 2484000"/>
                <a:gd name="connsiteY19" fmla="*/ 472678 h 1328890"/>
                <a:gd name="connsiteX20" fmla="*/ 0 w 2484000"/>
                <a:gd name="connsiteY20" fmla="*/ 472681 h 1328890"/>
                <a:gd name="connsiteX0" fmla="*/ 0 w 2484000"/>
                <a:gd name="connsiteY0" fmla="*/ 472681 h 1328890"/>
                <a:gd name="connsiteX1" fmla="*/ 171246 w 2484000"/>
                <a:gd name="connsiteY1" fmla="*/ 301435 h 1328890"/>
                <a:gd name="connsiteX2" fmla="*/ 991800 w 2484000"/>
                <a:gd name="connsiteY2" fmla="*/ 301435 h 1328890"/>
                <a:gd name="connsiteX3" fmla="*/ 1267436 w 2484000"/>
                <a:gd name="connsiteY3" fmla="*/ 0 h 1328890"/>
                <a:gd name="connsiteX4" fmla="*/ 2070000 w 2484000"/>
                <a:gd name="connsiteY4" fmla="*/ 301435 h 1328890"/>
                <a:gd name="connsiteX5" fmla="*/ 2312754 w 2484000"/>
                <a:gd name="connsiteY5" fmla="*/ 301435 h 1328890"/>
                <a:gd name="connsiteX6" fmla="*/ 2484000 w 2484000"/>
                <a:gd name="connsiteY6" fmla="*/ 472681 h 1328890"/>
                <a:gd name="connsiteX7" fmla="*/ 2484000 w 2484000"/>
                <a:gd name="connsiteY7" fmla="*/ 472678 h 1328890"/>
                <a:gd name="connsiteX8" fmla="*/ 2484000 w 2484000"/>
                <a:gd name="connsiteY8" fmla="*/ 472678 h 1328890"/>
                <a:gd name="connsiteX9" fmla="*/ 2484000 w 2484000"/>
                <a:gd name="connsiteY9" fmla="*/ 729541 h 1328890"/>
                <a:gd name="connsiteX10" fmla="*/ 2484000 w 2484000"/>
                <a:gd name="connsiteY10" fmla="*/ 1157644 h 1328890"/>
                <a:gd name="connsiteX11" fmla="*/ 2312754 w 2484000"/>
                <a:gd name="connsiteY11" fmla="*/ 1328890 h 1328890"/>
                <a:gd name="connsiteX12" fmla="*/ 2070000 w 2484000"/>
                <a:gd name="connsiteY12" fmla="*/ 1328890 h 1328890"/>
                <a:gd name="connsiteX13" fmla="*/ 1449000 w 2484000"/>
                <a:gd name="connsiteY13" fmla="*/ 1328890 h 1328890"/>
                <a:gd name="connsiteX14" fmla="*/ 1449000 w 2484000"/>
                <a:gd name="connsiteY14" fmla="*/ 1328890 h 1328890"/>
                <a:gd name="connsiteX15" fmla="*/ 171246 w 2484000"/>
                <a:gd name="connsiteY15" fmla="*/ 1328890 h 1328890"/>
                <a:gd name="connsiteX16" fmla="*/ 0 w 2484000"/>
                <a:gd name="connsiteY16" fmla="*/ 1157644 h 1328890"/>
                <a:gd name="connsiteX17" fmla="*/ 0 w 2484000"/>
                <a:gd name="connsiteY17" fmla="*/ 729541 h 1328890"/>
                <a:gd name="connsiteX18" fmla="*/ 0 w 2484000"/>
                <a:gd name="connsiteY18" fmla="*/ 472678 h 1328890"/>
                <a:gd name="connsiteX19" fmla="*/ 0 w 2484000"/>
                <a:gd name="connsiteY19" fmla="*/ 472678 h 1328890"/>
                <a:gd name="connsiteX20" fmla="*/ 0 w 2484000"/>
                <a:gd name="connsiteY20" fmla="*/ 472681 h 1328890"/>
                <a:gd name="connsiteX0" fmla="*/ 0 w 2484000"/>
                <a:gd name="connsiteY0" fmla="*/ 472681 h 1328890"/>
                <a:gd name="connsiteX1" fmla="*/ 171246 w 2484000"/>
                <a:gd name="connsiteY1" fmla="*/ 301435 h 1328890"/>
                <a:gd name="connsiteX2" fmla="*/ 991800 w 2484000"/>
                <a:gd name="connsiteY2" fmla="*/ 301435 h 1328890"/>
                <a:gd name="connsiteX3" fmla="*/ 1267436 w 2484000"/>
                <a:gd name="connsiteY3" fmla="*/ 0 h 1328890"/>
                <a:gd name="connsiteX4" fmla="*/ 1555650 w 2484000"/>
                <a:gd name="connsiteY4" fmla="*/ 301435 h 1328890"/>
                <a:gd name="connsiteX5" fmla="*/ 2312754 w 2484000"/>
                <a:gd name="connsiteY5" fmla="*/ 301435 h 1328890"/>
                <a:gd name="connsiteX6" fmla="*/ 2484000 w 2484000"/>
                <a:gd name="connsiteY6" fmla="*/ 472681 h 1328890"/>
                <a:gd name="connsiteX7" fmla="*/ 2484000 w 2484000"/>
                <a:gd name="connsiteY7" fmla="*/ 472678 h 1328890"/>
                <a:gd name="connsiteX8" fmla="*/ 2484000 w 2484000"/>
                <a:gd name="connsiteY8" fmla="*/ 472678 h 1328890"/>
                <a:gd name="connsiteX9" fmla="*/ 2484000 w 2484000"/>
                <a:gd name="connsiteY9" fmla="*/ 729541 h 1328890"/>
                <a:gd name="connsiteX10" fmla="*/ 2484000 w 2484000"/>
                <a:gd name="connsiteY10" fmla="*/ 1157644 h 1328890"/>
                <a:gd name="connsiteX11" fmla="*/ 2312754 w 2484000"/>
                <a:gd name="connsiteY11" fmla="*/ 1328890 h 1328890"/>
                <a:gd name="connsiteX12" fmla="*/ 2070000 w 2484000"/>
                <a:gd name="connsiteY12" fmla="*/ 1328890 h 1328890"/>
                <a:gd name="connsiteX13" fmla="*/ 1449000 w 2484000"/>
                <a:gd name="connsiteY13" fmla="*/ 1328890 h 1328890"/>
                <a:gd name="connsiteX14" fmla="*/ 1449000 w 2484000"/>
                <a:gd name="connsiteY14" fmla="*/ 1328890 h 1328890"/>
                <a:gd name="connsiteX15" fmla="*/ 171246 w 2484000"/>
                <a:gd name="connsiteY15" fmla="*/ 1328890 h 1328890"/>
                <a:gd name="connsiteX16" fmla="*/ 0 w 2484000"/>
                <a:gd name="connsiteY16" fmla="*/ 1157644 h 1328890"/>
                <a:gd name="connsiteX17" fmla="*/ 0 w 2484000"/>
                <a:gd name="connsiteY17" fmla="*/ 729541 h 1328890"/>
                <a:gd name="connsiteX18" fmla="*/ 0 w 2484000"/>
                <a:gd name="connsiteY18" fmla="*/ 472678 h 1328890"/>
                <a:gd name="connsiteX19" fmla="*/ 0 w 2484000"/>
                <a:gd name="connsiteY19" fmla="*/ 472678 h 1328890"/>
                <a:gd name="connsiteX20" fmla="*/ 0 w 2484000"/>
                <a:gd name="connsiteY20" fmla="*/ 472681 h 1328890"/>
                <a:gd name="connsiteX0" fmla="*/ 0 w 2484000"/>
                <a:gd name="connsiteY0" fmla="*/ 415531 h 1271740"/>
                <a:gd name="connsiteX1" fmla="*/ 171246 w 2484000"/>
                <a:gd name="connsiteY1" fmla="*/ 244285 h 1271740"/>
                <a:gd name="connsiteX2" fmla="*/ 991800 w 2484000"/>
                <a:gd name="connsiteY2" fmla="*/ 244285 h 1271740"/>
                <a:gd name="connsiteX3" fmla="*/ 1267436 w 2484000"/>
                <a:gd name="connsiteY3" fmla="*/ 0 h 1271740"/>
                <a:gd name="connsiteX4" fmla="*/ 1555650 w 2484000"/>
                <a:gd name="connsiteY4" fmla="*/ 244285 h 1271740"/>
                <a:gd name="connsiteX5" fmla="*/ 2312754 w 2484000"/>
                <a:gd name="connsiteY5" fmla="*/ 244285 h 1271740"/>
                <a:gd name="connsiteX6" fmla="*/ 2484000 w 2484000"/>
                <a:gd name="connsiteY6" fmla="*/ 415531 h 1271740"/>
                <a:gd name="connsiteX7" fmla="*/ 2484000 w 2484000"/>
                <a:gd name="connsiteY7" fmla="*/ 415528 h 1271740"/>
                <a:gd name="connsiteX8" fmla="*/ 2484000 w 2484000"/>
                <a:gd name="connsiteY8" fmla="*/ 415528 h 1271740"/>
                <a:gd name="connsiteX9" fmla="*/ 2484000 w 2484000"/>
                <a:gd name="connsiteY9" fmla="*/ 672391 h 1271740"/>
                <a:gd name="connsiteX10" fmla="*/ 2484000 w 2484000"/>
                <a:gd name="connsiteY10" fmla="*/ 1100494 h 1271740"/>
                <a:gd name="connsiteX11" fmla="*/ 2312754 w 2484000"/>
                <a:gd name="connsiteY11" fmla="*/ 1271740 h 1271740"/>
                <a:gd name="connsiteX12" fmla="*/ 2070000 w 2484000"/>
                <a:gd name="connsiteY12" fmla="*/ 1271740 h 1271740"/>
                <a:gd name="connsiteX13" fmla="*/ 1449000 w 2484000"/>
                <a:gd name="connsiteY13" fmla="*/ 1271740 h 1271740"/>
                <a:gd name="connsiteX14" fmla="*/ 1449000 w 2484000"/>
                <a:gd name="connsiteY14" fmla="*/ 1271740 h 1271740"/>
                <a:gd name="connsiteX15" fmla="*/ 171246 w 2484000"/>
                <a:gd name="connsiteY15" fmla="*/ 1271740 h 1271740"/>
                <a:gd name="connsiteX16" fmla="*/ 0 w 2484000"/>
                <a:gd name="connsiteY16" fmla="*/ 1100494 h 1271740"/>
                <a:gd name="connsiteX17" fmla="*/ 0 w 2484000"/>
                <a:gd name="connsiteY17" fmla="*/ 672391 h 1271740"/>
                <a:gd name="connsiteX18" fmla="*/ 0 w 2484000"/>
                <a:gd name="connsiteY18" fmla="*/ 415528 h 1271740"/>
                <a:gd name="connsiteX19" fmla="*/ 0 w 2484000"/>
                <a:gd name="connsiteY19" fmla="*/ 415528 h 1271740"/>
                <a:gd name="connsiteX20" fmla="*/ 0 w 2484000"/>
                <a:gd name="connsiteY20" fmla="*/ 415531 h 127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84000" h="1271740">
                  <a:moveTo>
                    <a:pt x="0" y="415531"/>
                  </a:moveTo>
                  <a:cubicBezTo>
                    <a:pt x="0" y="320954"/>
                    <a:pt x="76669" y="244285"/>
                    <a:pt x="171246" y="244285"/>
                  </a:cubicBezTo>
                  <a:lnTo>
                    <a:pt x="991800" y="244285"/>
                  </a:lnTo>
                  <a:lnTo>
                    <a:pt x="1267436" y="0"/>
                  </a:lnTo>
                  <a:lnTo>
                    <a:pt x="1555650" y="244285"/>
                  </a:lnTo>
                  <a:lnTo>
                    <a:pt x="2312754" y="244285"/>
                  </a:lnTo>
                  <a:cubicBezTo>
                    <a:pt x="2407331" y="244285"/>
                    <a:pt x="2484000" y="320954"/>
                    <a:pt x="2484000" y="415531"/>
                  </a:cubicBezTo>
                  <a:lnTo>
                    <a:pt x="2484000" y="415528"/>
                  </a:lnTo>
                  <a:lnTo>
                    <a:pt x="2484000" y="415528"/>
                  </a:lnTo>
                  <a:lnTo>
                    <a:pt x="2484000" y="672391"/>
                  </a:lnTo>
                  <a:lnTo>
                    <a:pt x="2484000" y="1100494"/>
                  </a:lnTo>
                  <a:cubicBezTo>
                    <a:pt x="2484000" y="1195071"/>
                    <a:pt x="2407331" y="1271740"/>
                    <a:pt x="2312754" y="1271740"/>
                  </a:cubicBezTo>
                  <a:lnTo>
                    <a:pt x="2070000" y="1271740"/>
                  </a:lnTo>
                  <a:lnTo>
                    <a:pt x="1449000" y="1271740"/>
                  </a:lnTo>
                  <a:lnTo>
                    <a:pt x="1449000" y="1271740"/>
                  </a:lnTo>
                  <a:lnTo>
                    <a:pt x="171246" y="1271740"/>
                  </a:lnTo>
                  <a:cubicBezTo>
                    <a:pt x="76669" y="1271740"/>
                    <a:pt x="0" y="1195071"/>
                    <a:pt x="0" y="1100494"/>
                  </a:cubicBezTo>
                  <a:lnTo>
                    <a:pt x="0" y="672391"/>
                  </a:lnTo>
                  <a:lnTo>
                    <a:pt x="0" y="415528"/>
                  </a:lnTo>
                  <a:lnTo>
                    <a:pt x="0" y="415528"/>
                  </a:lnTo>
                  <a:lnTo>
                    <a:pt x="0" y="415531"/>
                  </a:lnTo>
                  <a:close/>
                </a:path>
              </a:pathLst>
            </a:custGeom>
            <a:solidFill>
              <a:srgbClr val="BAE18F"/>
            </a:solidFill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351000" rIns="0" bIns="162000" anchor="ctr">
              <a:spAutoFit/>
            </a:bodyPr>
            <a:lstStyle/>
            <a:p>
              <a:pPr algn="ctr">
                <a:defRPr/>
              </a:pPr>
              <a:endParaRPr kumimoji="0" lang="en-US" altLang="ja-JP" sz="2400" kern="0" dirty="0">
                <a:solidFill>
                  <a:prstClr val="black"/>
                </a:solidFill>
                <a:latin typeface="+mn-ea"/>
              </a:endParaRPr>
            </a:p>
          </p:txBody>
        </p:sp>
        <p:grpSp>
          <p:nvGrpSpPr>
            <p:cNvPr id="24" name="グループ化 23"/>
            <p:cNvGrpSpPr/>
            <p:nvPr/>
          </p:nvGrpSpPr>
          <p:grpSpPr>
            <a:xfrm>
              <a:off x="5824917" y="5267987"/>
              <a:ext cx="2295813" cy="775269"/>
              <a:chOff x="5824917" y="5267987"/>
              <a:chExt cx="2295813" cy="775269"/>
            </a:xfrm>
          </p:grpSpPr>
          <p:sp>
            <p:nvSpPr>
              <p:cNvPr id="25" name="ANDゲート"/>
              <p:cNvSpPr/>
              <p:nvPr/>
            </p:nvSpPr>
            <p:spPr>
              <a:xfrm>
                <a:off x="6609930" y="5305756"/>
                <a:ext cx="629070" cy="685469"/>
              </a:xfrm>
              <a:prstGeom prst="flowChartDelay">
                <a:avLst/>
              </a:prstGeom>
              <a:noFill/>
              <a:ln w="3810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 sz="1350" dirty="0"/>
              </a:p>
            </p:txBody>
          </p:sp>
          <p:cxnSp>
            <p:nvCxnSpPr>
              <p:cNvPr id="26" name="in_A"/>
              <p:cNvCxnSpPr/>
              <p:nvPr/>
            </p:nvCxnSpPr>
            <p:spPr>
              <a:xfrm>
                <a:off x="6162675" y="5473351"/>
                <a:ext cx="430774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in_B"/>
              <p:cNvCxnSpPr/>
              <p:nvPr/>
            </p:nvCxnSpPr>
            <p:spPr>
              <a:xfrm>
                <a:off x="6179156" y="5806726"/>
                <a:ext cx="430774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out_Q"/>
              <p:cNvCxnSpPr/>
              <p:nvPr/>
            </p:nvCxnSpPr>
            <p:spPr>
              <a:xfrm>
                <a:off x="7248525" y="5644801"/>
                <a:ext cx="430774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st_A"/>
              <p:cNvSpPr txBox="1"/>
              <p:nvPr/>
            </p:nvSpPr>
            <p:spPr>
              <a:xfrm>
                <a:off x="5824917" y="5267987"/>
                <a:ext cx="41293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sz="1500" dirty="0"/>
                  <a:t>A</a:t>
                </a:r>
                <a:endParaRPr lang="ja-JP" altLang="en-US" sz="1500" dirty="0"/>
              </a:p>
            </p:txBody>
          </p:sp>
          <p:sp>
            <p:nvSpPr>
              <p:cNvPr id="30" name="test_B"/>
              <p:cNvSpPr txBox="1"/>
              <p:nvPr/>
            </p:nvSpPr>
            <p:spPr>
              <a:xfrm>
                <a:off x="5824917" y="5612369"/>
                <a:ext cx="42148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sz="1500" dirty="0"/>
                  <a:t>B</a:t>
                </a:r>
                <a:endParaRPr lang="ja-JP" altLang="en-US" sz="1500" dirty="0"/>
              </a:p>
            </p:txBody>
          </p:sp>
          <p:sp>
            <p:nvSpPr>
              <p:cNvPr id="31" name="text_Q"/>
              <p:cNvSpPr txBox="1"/>
              <p:nvPr/>
            </p:nvSpPr>
            <p:spPr>
              <a:xfrm>
                <a:off x="7686423" y="5441086"/>
                <a:ext cx="434307" cy="430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sz="1500" dirty="0"/>
                  <a:t>Q</a:t>
                </a:r>
                <a:endParaRPr lang="ja-JP" altLang="en-US" sz="1500" dirty="0"/>
              </a:p>
            </p:txBody>
          </p:sp>
        </p:grpSp>
      </p:grpSp>
      <p:sp>
        <p:nvSpPr>
          <p:cNvPr id="32" name="C吹き出し"/>
          <p:cNvSpPr/>
          <p:nvPr/>
        </p:nvSpPr>
        <p:spPr>
          <a:xfrm>
            <a:off x="1236170" y="4995651"/>
            <a:ext cx="2653340" cy="710263"/>
          </a:xfrm>
          <a:prstGeom prst="wedgeRoundRectCallout">
            <a:avLst>
              <a:gd name="adj1" fmla="val -21600"/>
              <a:gd name="adj2" fmla="val -77030"/>
              <a:gd name="adj3" fmla="val 16667"/>
            </a:avLst>
          </a:prstGeom>
          <a:solidFill>
            <a:srgbClr val="DEF5FA">
              <a:lumMod val="90000"/>
            </a:srgbClr>
          </a:solidFill>
          <a:ln w="25400">
            <a:solidFill>
              <a:srgbClr val="0070C0"/>
            </a:solidFill>
          </a:ln>
        </p:spPr>
        <p:txBody>
          <a:bodyPr wrap="square" lIns="0" tIns="162000" rIns="0" bIns="108000" anchor="ctr">
            <a:spAutoFit/>
          </a:bodyPr>
          <a:lstStyle/>
          <a:p>
            <a:pPr algn="ctr">
              <a:defRPr/>
            </a:pPr>
            <a:r>
              <a:rPr kumimoji="0" lang="en-US" altLang="ja-JP" sz="2400" kern="0" dirty="0">
                <a:solidFill>
                  <a:prstClr val="black"/>
                </a:solidFill>
                <a:latin typeface="+mn-ea"/>
              </a:rPr>
              <a:t>Q = A &amp; B;</a:t>
            </a:r>
          </a:p>
        </p:txBody>
      </p:sp>
    </p:spTree>
    <p:extLst>
      <p:ext uri="{BB962C8B-B14F-4D97-AF65-F5344CB8AC3E}">
        <p14:creationId xmlns:p14="http://schemas.microsoft.com/office/powerpoint/2010/main" val="2036450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線矢印コネクタ 20"/>
          <p:cNvCxnSpPr>
            <a:cxnSpLocks/>
          </p:cNvCxnSpPr>
          <p:nvPr/>
        </p:nvCxnSpPr>
        <p:spPr>
          <a:xfrm>
            <a:off x="2686092" y="2961812"/>
            <a:ext cx="1" cy="34843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コンテンツ プレースホルダー 4"/>
          <p:cNvSpPr>
            <a:spLocks noGrp="1"/>
          </p:cNvSpPr>
          <p:nvPr>
            <p:ph idx="1"/>
          </p:nvPr>
        </p:nvSpPr>
        <p:spPr>
          <a:xfrm>
            <a:off x="1089889" y="1147419"/>
            <a:ext cx="6812351" cy="1780672"/>
          </a:xfrm>
          <a:prstGeom prst="corner">
            <a:avLst>
              <a:gd name="adj1" fmla="val 56280"/>
              <a:gd name="adj2" fmla="val 402833"/>
            </a:avLst>
          </a:prstGeom>
          <a:solidFill>
            <a:srgbClr val="00B050">
              <a:alpha val="18000"/>
            </a:srgbClr>
          </a:solidFill>
          <a:ln w="38100">
            <a:solidFill>
              <a:srgbClr val="00B05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</p:txBody>
      </p:sp>
      <p:sp>
        <p:nvSpPr>
          <p:cNvPr id="6" name="正方形/長方形 5"/>
          <p:cNvSpPr/>
          <p:nvPr/>
        </p:nvSpPr>
        <p:spPr>
          <a:xfrm>
            <a:off x="1087020" y="4808846"/>
            <a:ext cx="3187916" cy="1139401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190670" y="5443438"/>
            <a:ext cx="3466044" cy="45576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ja-JP" altLang="en-US" sz="2100">
                <a:latin typeface="Hiragino Kaku Gothic Pro W3" panose="020B0300000000000000" pitchFamily="34" charset="-128"/>
                <a:ea typeface="Hiragino Kaku Gothic Pro W3" panose="020B0300000000000000" pitchFamily="34" charset="-128"/>
                <a:cs typeface="Arial" panose="020B0604020202020204" pitchFamily="34" charset="0"/>
              </a:rPr>
              <a:t>高い応答性能</a:t>
            </a:r>
            <a:endParaRPr lang="en-US" altLang="ja-JP" sz="2100" dirty="0">
              <a:latin typeface="Hiragino Kaku Gothic Pro W3" panose="020B0300000000000000" pitchFamily="34" charset="-128"/>
              <a:ea typeface="Hiragino Kaku Gothic Pro W3" panose="020B0300000000000000" pitchFamily="34" charset="-128"/>
              <a:cs typeface="Arial" panose="020B0604020202020204" pitchFamily="34" charset="0"/>
            </a:endParaRPr>
          </a:p>
        </p:txBody>
      </p:sp>
      <p:grpSp>
        <p:nvGrpSpPr>
          <p:cNvPr id="16" name="グループ化 15"/>
          <p:cNvGrpSpPr/>
          <p:nvPr/>
        </p:nvGrpSpPr>
        <p:grpSpPr>
          <a:xfrm>
            <a:off x="4805754" y="1700779"/>
            <a:ext cx="2854724" cy="1018113"/>
            <a:chOff x="87256" y="386997"/>
            <a:chExt cx="3781080" cy="4153880"/>
          </a:xfrm>
        </p:grpSpPr>
        <p:sp>
          <p:nvSpPr>
            <p:cNvPr id="17" name="正方形/長方形 16"/>
            <p:cNvSpPr/>
            <p:nvPr/>
          </p:nvSpPr>
          <p:spPr>
            <a:xfrm>
              <a:off x="103759" y="604691"/>
              <a:ext cx="3750005" cy="3936186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20000"/>
                </a:lnSpc>
              </a:pPr>
              <a:endParaRPr lang="en-US" altLang="ja-JP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87256" y="386997"/>
              <a:ext cx="3781080" cy="1440571"/>
            </a:xfrm>
            <a:prstGeom prst="round2SameRect">
              <a:avLst/>
            </a:prstGeom>
            <a:solidFill>
              <a:srgbClr val="A80532"/>
            </a:solidFill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tIns="13500" bIns="0" rtlCol="0">
              <a:spAutoFit/>
            </a:bodyPr>
            <a:lstStyle/>
            <a:p>
              <a:pPr algn="ctr"/>
              <a:r>
                <a:rPr lang="ja-JP" altLang="en-US" sz="21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③ 高速化</a:t>
              </a:r>
              <a:endParaRPr lang="ja-JP" altLang="en-US" sz="2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5" name="グループ化 24"/>
          <p:cNvGrpSpPr/>
          <p:nvPr/>
        </p:nvGrpSpPr>
        <p:grpSpPr>
          <a:xfrm>
            <a:off x="1245042" y="2038398"/>
            <a:ext cx="3459494" cy="652046"/>
            <a:chOff x="471990" y="-5911440"/>
            <a:chExt cx="3606918" cy="4398013"/>
          </a:xfrm>
        </p:grpSpPr>
        <p:sp>
          <p:nvSpPr>
            <p:cNvPr id="26" name="正方形/長方形 25"/>
            <p:cNvSpPr/>
            <p:nvPr/>
          </p:nvSpPr>
          <p:spPr>
            <a:xfrm>
              <a:off x="471990" y="-3958762"/>
              <a:ext cx="3600545" cy="2445335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 sz="1350"/>
            </a:p>
          </p:txBody>
        </p:sp>
        <p:sp>
          <p:nvSpPr>
            <p:cNvPr id="27" name="テキスト ボックス 26"/>
            <p:cNvSpPr txBox="1"/>
            <p:nvPr/>
          </p:nvSpPr>
          <p:spPr>
            <a:xfrm>
              <a:off x="476112" y="-5911440"/>
              <a:ext cx="3602796" cy="2381525"/>
            </a:xfrm>
            <a:prstGeom prst="round2SameRect">
              <a:avLst/>
            </a:prstGeom>
            <a:solidFill>
              <a:srgbClr val="A80532"/>
            </a:solidFill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tIns="13500" bIns="0" rtlCol="0">
              <a:spAutoFit/>
            </a:bodyPr>
            <a:lstStyle/>
            <a:p>
              <a:r>
                <a:rPr lang="ja-JP" altLang="en-US" sz="2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     </a:t>
              </a:r>
              <a:r>
                <a:rPr lang="ja-JP" altLang="en-US" sz="21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② 算術</a:t>
              </a:r>
              <a:r>
                <a:rPr lang="en-US" altLang="ja-JP" sz="2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</a:t>
              </a:r>
              <a:endParaRPr lang="ja-JP" altLang="en-US" sz="2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0" name="テキスト ボックス 29"/>
          <p:cNvSpPr txBox="1"/>
          <p:nvPr/>
        </p:nvSpPr>
        <p:spPr>
          <a:xfrm>
            <a:off x="209954" y="256926"/>
            <a:ext cx="8481810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ja-JP" altLang="en-US" sz="2400" b="1">
                <a:latin typeface="Hiragino Sans W7" panose="020B0400000000000000" pitchFamily="34" charset="-128"/>
                <a:ea typeface="Hiragino Sans W7" panose="020B0400000000000000" pitchFamily="34" charset="-128"/>
              </a:rPr>
              <a:t>①</a:t>
            </a:r>
            <a:r>
              <a:rPr lang="en-US" altLang="ja-JP" sz="2400" b="1" dirty="0">
                <a:latin typeface="Hiragino Sans W7" panose="020B0400000000000000" pitchFamily="34" charset="-128"/>
                <a:ea typeface="Hiragino Sans W7" panose="020B0400000000000000" pitchFamily="34" charset="-128"/>
              </a:rPr>
              <a:t> </a:t>
            </a:r>
            <a:r>
              <a:rPr lang="ja-JP" altLang="en-US" sz="2800" b="1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  <a:t>耐サイドチャネル攻撃</a:t>
            </a:r>
            <a:r>
              <a:rPr lang="en-US" altLang="ja-JP" sz="2800" b="1" dirty="0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  <a:t> RSA </a:t>
            </a:r>
            <a:r>
              <a:rPr lang="ja-JP" altLang="en-US" sz="2800" b="1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  <a:t>複合回路の高位合成</a:t>
            </a:r>
            <a:endParaRPr lang="ja-JP" altLang="en-US" sz="2800" b="1" dirty="0">
              <a:latin typeface="Hiragino Kaku Gothic Pro W6" panose="020B0300000000000000" pitchFamily="34" charset="-128"/>
              <a:ea typeface="Hiragino Kaku Gothic Pro W6" panose="020B0300000000000000" pitchFamily="34" charset="-128"/>
            </a:endParaRPr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1236301" y="2303768"/>
            <a:ext cx="3569451" cy="44448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ja-JP" altLang="en-US" sz="2100">
                <a:latin typeface="Hiragino Sans W3" panose="020B0300000000000000" pitchFamily="34" charset="-128"/>
                <a:ea typeface="Hiragino Sans W3" panose="020B0300000000000000" pitchFamily="34" charset="-128"/>
                <a:cs typeface="Arial" panose="020B0604020202020204" pitchFamily="34" charset="0"/>
              </a:rPr>
              <a:t>多倍長演算ライブラリ</a:t>
            </a:r>
            <a:r>
              <a:rPr lang="en-US" altLang="ja-JP" sz="2100" dirty="0">
                <a:latin typeface="Hiragino Sans W3" panose="020B0300000000000000" pitchFamily="34" charset="-128"/>
                <a:ea typeface="Hiragino Sans W3" panose="020B0300000000000000" pitchFamily="34" charset="-128"/>
                <a:cs typeface="Arial" panose="020B0604020202020204" pitchFamily="34" charset="0"/>
              </a:rPr>
              <a:t>GMP</a:t>
            </a:r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4794924" y="2000509"/>
            <a:ext cx="3051656" cy="72654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57168" indent="-257168">
              <a:lnSpc>
                <a:spcPct val="120000"/>
              </a:lnSpc>
              <a:buFont typeface="Wingdings" panose="05000000000000000000" pitchFamily="2" charset="2"/>
              <a:buChar char="u"/>
            </a:pPr>
            <a:r>
              <a:rPr lang="ja-JP" altLang="en-US">
                <a:latin typeface="Hiragino Sans W3" panose="020B0300000000000000" pitchFamily="34" charset="-128"/>
                <a:ea typeface="Hiragino Sans W3" panose="020B0300000000000000" pitchFamily="34" charset="-128"/>
                <a:cs typeface="Arial" panose="020B0604020202020204" pitchFamily="34" charset="0"/>
              </a:rPr>
              <a:t>モンゴメリリダクション</a:t>
            </a:r>
            <a:endParaRPr lang="en-US" altLang="ja-JP" dirty="0">
              <a:latin typeface="Hiragino Sans W3" panose="020B0300000000000000" pitchFamily="34" charset="-128"/>
              <a:ea typeface="Hiragino Sans W3" panose="020B0300000000000000" pitchFamily="34" charset="-128"/>
              <a:cs typeface="Arial" panose="020B0604020202020204" pitchFamily="34" charset="0"/>
            </a:endParaRPr>
          </a:p>
          <a:p>
            <a:pPr marL="257168" indent="-257168">
              <a:lnSpc>
                <a:spcPct val="120000"/>
              </a:lnSpc>
              <a:buFont typeface="Wingdings" panose="05000000000000000000" pitchFamily="2" charset="2"/>
              <a:buChar char="u"/>
            </a:pPr>
            <a:r>
              <a:rPr lang="ja-JP" altLang="en-US">
                <a:latin typeface="Hiragino Sans W3" panose="020B0300000000000000" pitchFamily="34" charset="-128"/>
                <a:ea typeface="Hiragino Sans W3" panose="020B0300000000000000" pitchFamily="34" charset="-128"/>
                <a:cs typeface="Arial" panose="020B0604020202020204" pitchFamily="34" charset="0"/>
              </a:rPr>
              <a:t>並列化</a:t>
            </a:r>
            <a:endParaRPr lang="en-US" altLang="ja-JP" dirty="0">
              <a:latin typeface="Hiragino Sans W3" panose="020B0300000000000000" pitchFamily="34" charset="-128"/>
              <a:ea typeface="Hiragino Sans W3" panose="020B0300000000000000" pitchFamily="34" charset="-128"/>
              <a:cs typeface="Arial" panose="020B0604020202020204" pitchFamily="34" charset="0"/>
            </a:endParaRPr>
          </a:p>
        </p:txBody>
      </p:sp>
      <p:cxnSp>
        <p:nvCxnSpPr>
          <p:cNvPr id="45" name="直線矢印コネクタ 44"/>
          <p:cNvCxnSpPr>
            <a:cxnSpLocks/>
            <a:stCxn id="2" idx="2"/>
            <a:endCxn id="39" idx="0"/>
          </p:cNvCxnSpPr>
          <p:nvPr/>
        </p:nvCxnSpPr>
        <p:spPr>
          <a:xfrm flipH="1">
            <a:off x="2686091" y="4157699"/>
            <a:ext cx="1" cy="40052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図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" t="13909" r="2382" b="15202"/>
          <a:stretch/>
        </p:blipFill>
        <p:spPr>
          <a:xfrm>
            <a:off x="3447137" y="5352355"/>
            <a:ext cx="775607" cy="574620"/>
          </a:xfrm>
          <a:prstGeom prst="rect">
            <a:avLst/>
          </a:prstGeom>
        </p:spPr>
      </p:pic>
      <p:grpSp>
        <p:nvGrpSpPr>
          <p:cNvPr id="28" name="グループ化 27"/>
          <p:cNvGrpSpPr/>
          <p:nvPr/>
        </p:nvGrpSpPr>
        <p:grpSpPr>
          <a:xfrm>
            <a:off x="1264263" y="1279379"/>
            <a:ext cx="3462101" cy="670490"/>
            <a:chOff x="480769" y="-5958798"/>
            <a:chExt cx="3594065" cy="4031610"/>
          </a:xfrm>
        </p:grpSpPr>
        <p:sp>
          <p:nvSpPr>
            <p:cNvPr id="32" name="正方形/長方形 31"/>
            <p:cNvSpPr/>
            <p:nvPr/>
          </p:nvSpPr>
          <p:spPr>
            <a:xfrm>
              <a:off x="480769" y="-4029994"/>
              <a:ext cx="3594065" cy="2102806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altLang="ja-JP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ja-JP" sz="2100" dirty="0" err="1">
                  <a:latin typeface="Hiragino Sans W3" panose="020B0300000000000000" pitchFamily="34" charset="-128"/>
                  <a:ea typeface="Hiragino Sans W3" panose="020B0300000000000000" pitchFamily="34" charset="-128"/>
                  <a:cs typeface="Arial" panose="020B0604020202020204" pitchFamily="34" charset="0"/>
                </a:rPr>
                <a:t>Fournaris</a:t>
              </a:r>
              <a:r>
                <a:rPr lang="ja-JP" altLang="en-US" sz="2100">
                  <a:latin typeface="Hiragino Sans W3" panose="020B0300000000000000" pitchFamily="34" charset="-128"/>
                  <a:ea typeface="Hiragino Sans W3" panose="020B0300000000000000" pitchFamily="34" charset="-128"/>
                  <a:cs typeface="Arial" panose="020B0604020202020204" pitchFamily="34" charset="0"/>
                </a:rPr>
                <a:t> のアルゴリズム</a:t>
              </a:r>
              <a:endParaRPr lang="en-US" altLang="ja-JP" sz="2100" dirty="0">
                <a:latin typeface="Hiragino Sans W3" panose="020B0300000000000000" pitchFamily="34" charset="-128"/>
                <a:ea typeface="Hiragino Sans W3" panose="020B0300000000000000" pitchFamily="34" charset="-128"/>
                <a:cs typeface="Arial" panose="020B0604020202020204" pitchFamily="34" charset="0"/>
              </a:endParaRPr>
            </a:p>
          </p:txBody>
        </p:sp>
        <p:sp>
          <p:nvSpPr>
            <p:cNvPr id="33" name="テキスト ボックス 32"/>
            <p:cNvSpPr txBox="1"/>
            <p:nvPr/>
          </p:nvSpPr>
          <p:spPr>
            <a:xfrm>
              <a:off x="480769" y="-5958798"/>
              <a:ext cx="3594065" cy="2123064"/>
            </a:xfrm>
            <a:prstGeom prst="round2SameRect">
              <a:avLst/>
            </a:prstGeom>
            <a:solidFill>
              <a:srgbClr val="A80532"/>
            </a:solidFill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tIns="13500" bIns="0" rtlCol="0">
              <a:spAutoFit/>
            </a:bodyPr>
            <a:lstStyle/>
            <a:p>
              <a:pPr algn="ctr"/>
              <a:r>
                <a:rPr lang="ja-JP" altLang="en-US" sz="21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① 耐性</a:t>
              </a:r>
              <a:endParaRPr lang="ja-JP" altLang="en-US" sz="2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角丸四角形 1"/>
          <p:cNvSpPr/>
          <p:nvPr/>
        </p:nvSpPr>
        <p:spPr>
          <a:xfrm>
            <a:off x="1294572" y="3318362"/>
            <a:ext cx="2783039" cy="839337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>
                <a:solidFill>
                  <a:schemeClr val="tx1"/>
                </a:solidFill>
                <a:latin typeface="Hiragino Sans W4" panose="020B0400000000000000" pitchFamily="34" charset="-128"/>
                <a:ea typeface="Hiragino Sans W4" panose="020B0400000000000000" pitchFamily="34" charset="-128"/>
                <a:cs typeface="Arial" panose="020B0604020202020204" pitchFamily="34" charset="0"/>
              </a:rPr>
              <a:t>高位合成システム</a:t>
            </a:r>
            <a:endParaRPr lang="en-US" altLang="ja-JP" sz="2400" dirty="0">
              <a:solidFill>
                <a:schemeClr val="tx1"/>
              </a:solidFill>
              <a:latin typeface="Hiragino Sans W4" panose="020B0400000000000000" pitchFamily="34" charset="-128"/>
              <a:ea typeface="Hiragino Sans W4" panose="020B04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9" name="正方形/長方形 38"/>
          <p:cNvSpPr/>
          <p:nvPr/>
        </p:nvSpPr>
        <p:spPr>
          <a:xfrm>
            <a:off x="1068844" y="4558225"/>
            <a:ext cx="3234493" cy="80666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100" dirty="0">
                <a:latin typeface="Arial" panose="020B0604020202020204" pitchFamily="34" charset="0"/>
                <a:cs typeface="Arial" panose="020B0604020202020204" pitchFamily="34" charset="0"/>
              </a:rPr>
              <a:t>Hardware</a:t>
            </a:r>
          </a:p>
          <a:p>
            <a:pPr algn="ctr"/>
            <a:r>
              <a:rPr lang="en-US" altLang="ja-JP" sz="2100" dirty="0">
                <a:latin typeface="Arial" panose="020B0604020202020204" pitchFamily="34" charset="0"/>
                <a:cs typeface="Arial" panose="020B0604020202020204" pitchFamily="34" charset="0"/>
              </a:rPr>
              <a:t>(Verilog HDL)</a:t>
            </a:r>
            <a:endParaRPr lang="ja-JP" alt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5559722" y="1127929"/>
            <a:ext cx="335909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100" dirty="0">
                <a:latin typeface="Arial" panose="020B0604020202020204" pitchFamily="34" charset="0"/>
                <a:cs typeface="Arial" panose="020B0604020202020204" pitchFamily="34" charset="0"/>
              </a:rPr>
              <a:t>C </a:t>
            </a:r>
            <a:r>
              <a:rPr lang="ja-JP" altLang="en-US" sz="2100">
                <a:latin typeface="Arial" panose="020B0604020202020204" pitchFamily="34" charset="0"/>
                <a:cs typeface="Arial" panose="020B0604020202020204" pitchFamily="34" charset="0"/>
              </a:rPr>
              <a:t>プログラム</a:t>
            </a:r>
            <a:r>
              <a:rPr lang="en-US" altLang="ja-JP" sz="2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ja-JP" alt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4" name="グラフ 43"/>
          <p:cNvGraphicFramePr/>
          <p:nvPr>
            <p:extLst>
              <p:ext uri="{D42A27DB-BD31-4B8C-83A1-F6EECF244321}">
                <p14:modId xmlns:p14="http://schemas.microsoft.com/office/powerpoint/2010/main" val="3460137969"/>
              </p:ext>
            </p:extLst>
          </p:nvPr>
        </p:nvGraphicFramePr>
        <p:xfrm>
          <a:off x="4576808" y="2800473"/>
          <a:ext cx="3325432" cy="3160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6" name="テキスト ボックス 45"/>
          <p:cNvSpPr txBox="1"/>
          <p:nvPr/>
        </p:nvSpPr>
        <p:spPr>
          <a:xfrm>
            <a:off x="4740298" y="3562380"/>
            <a:ext cx="6676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100" dirty="0">
                <a:solidFill>
                  <a:schemeClr val="bg1"/>
                </a:solidFill>
              </a:rPr>
              <a:t>29.2</a:t>
            </a:r>
            <a:endParaRPr lang="ja-JP" altLang="en-US" sz="2100" dirty="0">
              <a:solidFill>
                <a:schemeClr val="bg1"/>
              </a:solidFill>
            </a:endParaRPr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5849025" y="5010968"/>
            <a:ext cx="66767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100" dirty="0">
                <a:solidFill>
                  <a:schemeClr val="bg1"/>
                </a:solidFill>
              </a:rPr>
              <a:t>8.1</a:t>
            </a:r>
            <a:endParaRPr lang="ja-JP" altLang="en-US" sz="2100" dirty="0">
              <a:solidFill>
                <a:schemeClr val="bg1"/>
              </a:solidFill>
            </a:endParaRPr>
          </a:p>
        </p:txBody>
      </p:sp>
      <p:sp>
        <p:nvSpPr>
          <p:cNvPr id="49" name="環状矢印 48"/>
          <p:cNvSpPr/>
          <p:nvPr/>
        </p:nvSpPr>
        <p:spPr>
          <a:xfrm>
            <a:off x="3667625" y="3593133"/>
            <a:ext cx="3895512" cy="3005594"/>
          </a:xfrm>
          <a:prstGeom prst="circularArrow">
            <a:avLst>
              <a:gd name="adj1" fmla="val 8932"/>
              <a:gd name="adj2" fmla="val 891421"/>
              <a:gd name="adj3" fmla="val 20619227"/>
              <a:gd name="adj4" fmla="val 16274967"/>
              <a:gd name="adj5" fmla="val 13969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 dirty="0">
              <a:solidFill>
                <a:schemeClr val="tx1"/>
              </a:solidFill>
            </a:endParaRPr>
          </a:p>
        </p:txBody>
      </p:sp>
      <p:sp>
        <p:nvSpPr>
          <p:cNvPr id="50" name="テキスト ボックス 49"/>
          <p:cNvSpPr txBox="1"/>
          <p:nvPr/>
        </p:nvSpPr>
        <p:spPr>
          <a:xfrm>
            <a:off x="5758342" y="3531992"/>
            <a:ext cx="23838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89% </a:t>
            </a:r>
            <a:r>
              <a:rPr lang="ja-JP" altLang="en-US" sz="2100" b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削減</a:t>
            </a:r>
            <a:endParaRPr lang="ja-JP" altLang="en-US" sz="21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テキスト ボックス 46"/>
          <p:cNvSpPr txBox="1"/>
          <p:nvPr/>
        </p:nvSpPr>
        <p:spPr>
          <a:xfrm>
            <a:off x="4181517" y="3181074"/>
            <a:ext cx="66764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100" dirty="0">
                <a:solidFill>
                  <a:schemeClr val="bg1"/>
                </a:solidFill>
              </a:rPr>
              <a:t>3.3</a:t>
            </a:r>
            <a:endParaRPr lang="ja-JP" altLang="en-US" sz="2100" dirty="0">
              <a:solidFill>
                <a:schemeClr val="bg1"/>
              </a:solidFill>
            </a:endParaRPr>
          </a:p>
        </p:txBody>
      </p:sp>
      <p:sp>
        <p:nvSpPr>
          <p:cNvPr id="35" name="テキスト ボックス 34"/>
          <p:cNvSpPr txBox="1"/>
          <p:nvPr/>
        </p:nvSpPr>
        <p:spPr>
          <a:xfrm>
            <a:off x="4644324" y="5563829"/>
            <a:ext cx="9707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100" b="1" dirty="0">
                <a:latin typeface="Arial" panose="020B0604020202020204" pitchFamily="34" charset="0"/>
                <a:cs typeface="Arial" panose="020B0604020202020204" pitchFamily="34" charset="0"/>
              </a:rPr>
              <a:t>MIPS</a:t>
            </a:r>
            <a:endParaRPr lang="ja-JP" altLang="en-US" sz="2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5739283" y="5563828"/>
            <a:ext cx="9707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100" b="1" dirty="0">
                <a:latin typeface="Arial" panose="020B0604020202020204" pitchFamily="34" charset="0"/>
                <a:cs typeface="Arial" panose="020B0604020202020204" pitchFamily="34" charset="0"/>
              </a:rPr>
              <a:t>HW</a:t>
            </a:r>
            <a:endParaRPr lang="ja-JP" altLang="en-US" sz="2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6645364" y="5580156"/>
            <a:ext cx="115322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100" b="1" dirty="0">
                <a:latin typeface="Arial" panose="020B0604020202020204" pitchFamily="34" charset="0"/>
                <a:cs typeface="Arial" panose="020B0604020202020204" pitchFamily="34" charset="0"/>
              </a:rPr>
              <a:t>HW+</a:t>
            </a:r>
            <a:r>
              <a:rPr lang="ja-JP" altLang="en-US" sz="2100" b="1" dirty="0">
                <a:latin typeface="Arial" panose="020B0604020202020204" pitchFamily="34" charset="0"/>
                <a:cs typeface="Arial" panose="020B0604020202020204" pitchFamily="34" charset="0"/>
              </a:rPr>
              <a:t>③</a:t>
            </a:r>
          </a:p>
        </p:txBody>
      </p: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E3D81B25-0E47-B348-8278-39D54CFAA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1419" y="6432492"/>
            <a:ext cx="2057400" cy="365125"/>
          </a:xfrm>
        </p:spPr>
        <p:txBody>
          <a:bodyPr/>
          <a:lstStyle/>
          <a:p>
            <a:fld id="{E7199592-AD95-4098-8F35-1C5F82607D02}" type="slidenum">
              <a:rPr lang="ja-JP" altLang="en-US" smtClean="0"/>
              <a:pPr/>
              <a:t>6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42031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コンテンツ プレースホルダー 4"/>
          <p:cNvSpPr txBox="1">
            <a:spLocks/>
          </p:cNvSpPr>
          <p:nvPr/>
        </p:nvSpPr>
        <p:spPr>
          <a:xfrm>
            <a:off x="2594540" y="1636310"/>
            <a:ext cx="6273368" cy="4325249"/>
          </a:xfrm>
          <a:prstGeom prst="corner">
            <a:avLst>
              <a:gd name="adj1" fmla="val 56280"/>
              <a:gd name="adj2" fmla="val 460455"/>
            </a:avLst>
          </a:prstGeom>
          <a:solidFill>
            <a:srgbClr val="00B050">
              <a:alpha val="18000"/>
            </a:srgbClr>
          </a:solidFill>
          <a:ln w="38100" cap="flat" cmpd="sng" algn="ctr">
            <a:solidFill>
              <a:srgbClr val="00B05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/>
          </a:bodyPr>
          <a:lstStyle>
            <a:lvl1pPr marL="0" indent="0" algn="ctr" defTabSz="3056748" rtl="0" eaLnBrk="1" latinLnBrk="0" hangingPunct="1">
              <a:lnSpc>
                <a:spcPct val="90000"/>
              </a:lnSpc>
              <a:spcBef>
                <a:spcPts val="3343"/>
              </a:spcBef>
              <a:buFont typeface="Arial" panose="020B0604020202020204" pitchFamily="34" charset="0"/>
              <a:buNone/>
              <a:defRPr kumimoji="1" sz="802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28374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668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56748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6017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585122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13496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641869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70243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698617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226991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6017"/>
          </a:p>
          <a:p>
            <a:endParaRPr lang="en-US" altLang="ja-JP" sz="6017"/>
          </a:p>
          <a:p>
            <a:endParaRPr lang="en-US" altLang="ja-JP" sz="6017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1572" y="276986"/>
            <a:ext cx="9062428" cy="994172"/>
          </a:xfrm>
        </p:spPr>
        <p:txBody>
          <a:bodyPr>
            <a:normAutofit/>
          </a:bodyPr>
          <a:lstStyle/>
          <a:p>
            <a:r>
              <a:rPr lang="ja-JP" altLang="en-US" sz="3000" b="1">
                <a:latin typeface="Hiragino Sans W7" panose="020B0400000000000000" pitchFamily="34" charset="-128"/>
                <a:ea typeface="Hiragino Sans W7" panose="020B0400000000000000" pitchFamily="34" charset="-128"/>
              </a:rPr>
              <a:t>②</a:t>
            </a:r>
            <a:r>
              <a:rPr lang="en-US" altLang="ja-JP" sz="3000" b="1" dirty="0">
                <a:latin typeface="Hiragino Sans W7" panose="020B0400000000000000" pitchFamily="34" charset="-128"/>
                <a:ea typeface="Hiragino Sans W7" panose="020B0400000000000000" pitchFamily="34" charset="-128"/>
              </a:rPr>
              <a:t> </a:t>
            </a:r>
            <a:r>
              <a:rPr lang="ja-JP" altLang="en-US" sz="3000" b="1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  <a:t>機械学習を用いたモータの劣化検知及び</a:t>
            </a:r>
            <a:br>
              <a:rPr lang="en-US" altLang="ja-JP" sz="3000" b="1" dirty="0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</a:br>
            <a:r>
              <a:rPr lang="ja-JP" altLang="en-US" sz="3000" b="1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  <a:t>　</a:t>
            </a:r>
            <a:r>
              <a:rPr lang="en-US" altLang="ja-JP" sz="3000" b="1" dirty="0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  <a:t> </a:t>
            </a:r>
            <a:r>
              <a:rPr lang="ja-JP" altLang="en-US" sz="3000" b="1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  <a:t>制御のハードウェア実装</a:t>
            </a:r>
            <a:endParaRPr lang="ja-JP" altLang="en-US" sz="3000" b="1" dirty="0">
              <a:latin typeface="Hiragino Kaku Gothic Pro W6" panose="020B0300000000000000" pitchFamily="34" charset="-128"/>
              <a:ea typeface="Hiragino Kaku Gothic Pro W6" panose="020B0300000000000000" pitchFamily="34" charset="-128"/>
            </a:endParaRPr>
          </a:p>
        </p:txBody>
      </p:sp>
      <p:pic>
        <p:nvPicPr>
          <p:cNvPr id="2050" name="Picture 2" descr="ãã¢ã¼ã¿ã¼ãã®ç»åæ¤ç´¢çµæ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52180"/>
            <a:ext cx="1588043" cy="158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99592-AD95-4098-8F35-1C5F82607D02}" type="slidenum">
              <a:rPr lang="ja-JP" altLang="en-US" smtClean="0"/>
              <a:pPr/>
              <a:t>7</a:t>
            </a:fld>
            <a:endParaRPr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4"/>
          <a:srcRect l="10783" t="7347" r="44858" b="57107"/>
          <a:stretch/>
        </p:blipFill>
        <p:spPr>
          <a:xfrm>
            <a:off x="2742625" y="1978876"/>
            <a:ext cx="2870221" cy="1551111"/>
          </a:xfrm>
          <a:prstGeom prst="rect">
            <a:avLst/>
          </a:prstGeom>
        </p:spPr>
      </p:pic>
      <p:sp>
        <p:nvSpPr>
          <p:cNvPr id="6" name="右矢印 5"/>
          <p:cNvSpPr/>
          <p:nvPr/>
        </p:nvSpPr>
        <p:spPr>
          <a:xfrm>
            <a:off x="-1917594" y="458670"/>
            <a:ext cx="1155669" cy="5574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35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データ取得</a:t>
            </a:r>
          </a:p>
        </p:txBody>
      </p:sp>
      <p:sp>
        <p:nvSpPr>
          <p:cNvPr id="7" name="左矢印 6"/>
          <p:cNvSpPr/>
          <p:nvPr/>
        </p:nvSpPr>
        <p:spPr>
          <a:xfrm flipH="1">
            <a:off x="-2241630" y="737396"/>
            <a:ext cx="1039660" cy="54006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35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機械学習</a:t>
            </a: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 rotWithShape="1">
          <a:blip r:embed="rId4"/>
          <a:srcRect l="10783" t="57960" r="44612" b="6323"/>
          <a:stretch/>
        </p:blipFill>
        <p:spPr>
          <a:xfrm>
            <a:off x="2737397" y="4089248"/>
            <a:ext cx="2886749" cy="1558845"/>
          </a:xfrm>
          <a:prstGeom prst="rect">
            <a:avLst/>
          </a:prstGeom>
        </p:spPr>
      </p:pic>
      <p:sp>
        <p:nvSpPr>
          <p:cNvPr id="10" name="正方形/長方形 9"/>
          <p:cNvSpPr/>
          <p:nvPr/>
        </p:nvSpPr>
        <p:spPr>
          <a:xfrm>
            <a:off x="6974048" y="4667591"/>
            <a:ext cx="1502141" cy="4383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劣化検知           </a:t>
            </a: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295690" y="3700578"/>
            <a:ext cx="128304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350"/>
              <a:t>フーリエ変換</a:t>
            </a:r>
            <a:endParaRPr lang="ja-JP" altLang="en-US" sz="1350" dirty="0"/>
          </a:p>
        </p:txBody>
      </p:sp>
      <p:sp>
        <p:nvSpPr>
          <p:cNvPr id="18" name="正方形/長方形 17"/>
          <p:cNvSpPr/>
          <p:nvPr/>
        </p:nvSpPr>
        <p:spPr>
          <a:xfrm>
            <a:off x="6305984" y="2312660"/>
            <a:ext cx="2477725" cy="484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モーターの制御           </a:t>
            </a:r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7568246" y="1647426"/>
            <a:ext cx="123453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350" dirty="0">
                <a:latin typeface="Hiragino Sans W3" panose="020B0300000000000000" pitchFamily="34" charset="-128"/>
                <a:ea typeface="Hiragino Sans W3" panose="020B0300000000000000" pitchFamily="34" charset="-128"/>
              </a:rPr>
              <a:t>FPGA: Zynq</a:t>
            </a:r>
            <a:endParaRPr lang="ja-JP" altLang="en-US" sz="1350" dirty="0">
              <a:latin typeface="Hiragino Sans W3" panose="020B0300000000000000" pitchFamily="34" charset="-128"/>
              <a:ea typeface="Hiragino Sans W3" panose="020B0300000000000000" pitchFamily="34" charset="-128"/>
            </a:endParaRPr>
          </a:p>
        </p:txBody>
      </p:sp>
      <p:cxnSp>
        <p:nvCxnSpPr>
          <p:cNvPr id="22" name="直線矢印コネクタ 21"/>
          <p:cNvCxnSpPr>
            <a:cxnSpLocks/>
            <a:endCxn id="5" idx="1"/>
          </p:cNvCxnSpPr>
          <p:nvPr/>
        </p:nvCxnSpPr>
        <p:spPr>
          <a:xfrm>
            <a:off x="1542188" y="2741976"/>
            <a:ext cx="1200437" cy="124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/>
          <p:cNvSpPr txBox="1"/>
          <p:nvPr/>
        </p:nvSpPr>
        <p:spPr>
          <a:xfrm>
            <a:off x="1628863" y="2427552"/>
            <a:ext cx="145877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35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学習データ</a:t>
            </a:r>
          </a:p>
        </p:txBody>
      </p:sp>
      <p:cxnSp>
        <p:nvCxnSpPr>
          <p:cNvPr id="26" name="直線矢印コネクタ 25"/>
          <p:cNvCxnSpPr>
            <a:cxnSpLocks/>
            <a:stCxn id="5" idx="2"/>
            <a:endCxn id="9" idx="0"/>
          </p:cNvCxnSpPr>
          <p:nvPr/>
        </p:nvCxnSpPr>
        <p:spPr>
          <a:xfrm>
            <a:off x="4177736" y="3529987"/>
            <a:ext cx="3036" cy="559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/>
          <p:cNvCxnSpPr>
            <a:cxnSpLocks/>
            <a:endCxn id="10" idx="1"/>
          </p:cNvCxnSpPr>
          <p:nvPr/>
        </p:nvCxnSpPr>
        <p:spPr>
          <a:xfrm>
            <a:off x="5637921" y="4886776"/>
            <a:ext cx="133612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テキスト ボックス 29"/>
          <p:cNvSpPr txBox="1"/>
          <p:nvPr/>
        </p:nvSpPr>
        <p:spPr>
          <a:xfrm>
            <a:off x="5621625" y="4331222"/>
            <a:ext cx="129985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3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ニューラルネットワーク</a:t>
            </a:r>
            <a:endParaRPr lang="ja-JP" altLang="en-US" sz="135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cxnSp>
        <p:nvCxnSpPr>
          <p:cNvPr id="31" name="直線矢印コネクタ 30"/>
          <p:cNvCxnSpPr>
            <a:cxnSpLocks/>
          </p:cNvCxnSpPr>
          <p:nvPr/>
        </p:nvCxnSpPr>
        <p:spPr>
          <a:xfrm flipH="1" flipV="1">
            <a:off x="7540248" y="2777767"/>
            <a:ext cx="4598" cy="18073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四角形吹き出し 31">
            <a:extLst>
              <a:ext uri="{FF2B5EF4-FFF2-40B4-BE49-F238E27FC236}">
                <a16:creationId xmlns:a16="http://schemas.microsoft.com/office/drawing/2014/main" id="{38973DDE-FE1D-B148-8C12-431FC16D0F9F}"/>
              </a:ext>
            </a:extLst>
          </p:cNvPr>
          <p:cNvSpPr/>
          <p:nvPr/>
        </p:nvSpPr>
        <p:spPr>
          <a:xfrm>
            <a:off x="7772176" y="3282177"/>
            <a:ext cx="1070872" cy="538429"/>
          </a:xfrm>
          <a:prstGeom prst="wedgeRectCallout">
            <a:avLst>
              <a:gd name="adj1" fmla="val -61086"/>
              <a:gd name="adj2" fmla="val -135704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350">
                <a:solidFill>
                  <a:sysClr val="windowText" lastClr="000000"/>
                </a:solidFill>
              </a:rPr>
              <a:t>劣化を抑制するように</a:t>
            </a:r>
          </a:p>
        </p:txBody>
      </p:sp>
    </p:spTree>
    <p:extLst>
      <p:ext uri="{BB962C8B-B14F-4D97-AF65-F5344CB8AC3E}">
        <p14:creationId xmlns:p14="http://schemas.microsoft.com/office/powerpoint/2010/main" val="355526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コンテンツ プレースホルダー 4">
            <a:extLst>
              <a:ext uri="{FF2B5EF4-FFF2-40B4-BE49-F238E27FC236}">
                <a16:creationId xmlns:a16="http://schemas.microsoft.com/office/drawing/2014/main" id="{941F7980-2CF2-7848-99CA-D3B7C59088A0}"/>
              </a:ext>
            </a:extLst>
          </p:cNvPr>
          <p:cNvSpPr txBox="1">
            <a:spLocks/>
          </p:cNvSpPr>
          <p:nvPr/>
        </p:nvSpPr>
        <p:spPr>
          <a:xfrm>
            <a:off x="718813" y="2771846"/>
            <a:ext cx="7886700" cy="3442588"/>
          </a:xfrm>
          <a:prstGeom prst="corner">
            <a:avLst>
              <a:gd name="adj1" fmla="val 56280"/>
              <a:gd name="adj2" fmla="val 460455"/>
            </a:avLst>
          </a:prstGeom>
          <a:solidFill>
            <a:schemeClr val="accent1">
              <a:lumMod val="60000"/>
              <a:lumOff val="40000"/>
              <a:alpha val="18000"/>
            </a:schemeClr>
          </a:solidFill>
          <a:ln w="38100" cap="flat" cmpd="sng" algn="ctr">
            <a:solidFill>
              <a:srgbClr val="00B05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/>
          </a:bodyPr>
          <a:lstStyle>
            <a:lvl1pPr marL="0" indent="0" algn="ctr" defTabSz="3056748" rtl="0" eaLnBrk="1" latinLnBrk="0" hangingPunct="1">
              <a:lnSpc>
                <a:spcPct val="90000"/>
              </a:lnSpc>
              <a:spcBef>
                <a:spcPts val="3343"/>
              </a:spcBef>
              <a:buFont typeface="Arial" panose="020B0604020202020204" pitchFamily="34" charset="0"/>
              <a:buNone/>
              <a:defRPr kumimoji="1" sz="802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28374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668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56748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6017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585122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13496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641869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70243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698617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226991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6017"/>
          </a:p>
          <a:p>
            <a:endParaRPr lang="en-US" altLang="ja-JP" sz="6017"/>
          </a:p>
          <a:p>
            <a:endParaRPr lang="en-US" altLang="ja-JP" sz="6017" dirty="0"/>
          </a:p>
        </p:txBody>
      </p:sp>
      <p:sp>
        <p:nvSpPr>
          <p:cNvPr id="11" name="コンテンツ プレースホルダー 4">
            <a:extLst>
              <a:ext uri="{FF2B5EF4-FFF2-40B4-BE49-F238E27FC236}">
                <a16:creationId xmlns:a16="http://schemas.microsoft.com/office/drawing/2014/main" id="{8539FD09-A784-3A41-AECD-0A598210438E}"/>
              </a:ext>
            </a:extLst>
          </p:cNvPr>
          <p:cNvSpPr txBox="1">
            <a:spLocks/>
          </p:cNvSpPr>
          <p:nvPr/>
        </p:nvSpPr>
        <p:spPr>
          <a:xfrm>
            <a:off x="1184021" y="3572240"/>
            <a:ext cx="3062054" cy="2090264"/>
          </a:xfrm>
          <a:prstGeom prst="corner">
            <a:avLst>
              <a:gd name="adj1" fmla="val 56280"/>
              <a:gd name="adj2" fmla="val 460455"/>
            </a:avLst>
          </a:prstGeom>
          <a:solidFill>
            <a:srgbClr val="00B050">
              <a:alpha val="18000"/>
            </a:srgbClr>
          </a:solidFill>
          <a:ln w="38100" cap="flat" cmpd="sng" algn="ctr">
            <a:solidFill>
              <a:srgbClr val="00B05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/>
          </a:bodyPr>
          <a:lstStyle>
            <a:lvl1pPr marL="0" indent="0" algn="ctr" defTabSz="3056748" rtl="0" eaLnBrk="1" latinLnBrk="0" hangingPunct="1">
              <a:lnSpc>
                <a:spcPct val="90000"/>
              </a:lnSpc>
              <a:spcBef>
                <a:spcPts val="3343"/>
              </a:spcBef>
              <a:buFont typeface="Arial" panose="020B0604020202020204" pitchFamily="34" charset="0"/>
              <a:buNone/>
              <a:defRPr kumimoji="1" sz="802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28374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668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56748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6017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585122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13496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641869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70243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698617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226991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6017"/>
          </a:p>
          <a:p>
            <a:endParaRPr lang="en-US" altLang="ja-JP" sz="6017"/>
          </a:p>
          <a:p>
            <a:endParaRPr lang="en-US" altLang="ja-JP" sz="6017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9F6F93B-DA12-DD45-B668-078780E03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0612"/>
            <a:ext cx="7886700" cy="994172"/>
          </a:xfrm>
        </p:spPr>
        <p:txBody>
          <a:bodyPr/>
          <a:lstStyle/>
          <a:p>
            <a:r>
              <a:rPr kumimoji="1" lang="ja-JP" altLang="en-US" b="1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  <a:t>目指すエンジニア像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770EF70-F7A9-1942-9895-B6E64585C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58000" y="6311970"/>
            <a:ext cx="2057400" cy="273844"/>
          </a:xfrm>
        </p:spPr>
        <p:txBody>
          <a:bodyPr/>
          <a:lstStyle/>
          <a:p>
            <a:fld id="{268F9EDD-368C-8A48-8ACE-32AAD28C00CA}" type="slidenum">
              <a:rPr lang="ja-JP" altLang="en-US" smtClean="0"/>
              <a:pPr/>
              <a:t>8</a:t>
            </a:fld>
            <a:endParaRPr lang="ja-JP" altLang="en-US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E21EE928-B62D-244B-BAEB-0457A5D7EA8D}"/>
              </a:ext>
            </a:extLst>
          </p:cNvPr>
          <p:cNvSpPr/>
          <p:nvPr/>
        </p:nvSpPr>
        <p:spPr>
          <a:xfrm>
            <a:off x="3102299" y="2477433"/>
            <a:ext cx="2970225" cy="583615"/>
          </a:xfrm>
          <a:prstGeom prst="round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sz="24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アウトプット</a:t>
            </a:r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EE789D31-02D1-064E-B26D-E93B95F2ED39}"/>
              </a:ext>
            </a:extLst>
          </p:cNvPr>
          <p:cNvSpPr/>
          <p:nvPr/>
        </p:nvSpPr>
        <p:spPr>
          <a:xfrm>
            <a:off x="1680368" y="4136616"/>
            <a:ext cx="2069360" cy="583615"/>
          </a:xfrm>
          <a:prstGeom prst="roundRect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sz="24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ソフトウェア</a:t>
            </a:r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573CAFEA-095C-AF4B-AF87-01964875CA6C}"/>
              </a:ext>
            </a:extLst>
          </p:cNvPr>
          <p:cNvSpPr/>
          <p:nvPr/>
        </p:nvSpPr>
        <p:spPr>
          <a:xfrm>
            <a:off x="1680368" y="4912048"/>
            <a:ext cx="2069360" cy="583615"/>
          </a:xfrm>
          <a:prstGeom prst="roundRect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sz="24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ハードウェア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444AD30-839D-4048-9B2C-507AC21A0397}"/>
              </a:ext>
            </a:extLst>
          </p:cNvPr>
          <p:cNvSpPr txBox="1"/>
          <p:nvPr/>
        </p:nvSpPr>
        <p:spPr>
          <a:xfrm>
            <a:off x="132994" y="1488666"/>
            <a:ext cx="7886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豊富な知識があり，アウトプット能力の高いエンジニア</a:t>
            </a: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14BC5411-0D07-3345-901B-BB48D032C900}"/>
              </a:ext>
            </a:extLst>
          </p:cNvPr>
          <p:cNvSpPr/>
          <p:nvPr/>
        </p:nvSpPr>
        <p:spPr>
          <a:xfrm>
            <a:off x="1720926" y="3369923"/>
            <a:ext cx="1976472" cy="583615"/>
          </a:xfrm>
          <a:prstGeom prst="round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sz="24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豊富な知識</a:t>
            </a:r>
          </a:p>
        </p:txBody>
      </p:sp>
      <p:sp>
        <p:nvSpPr>
          <p:cNvPr id="15" name="コンテンツ プレースホルダー 4">
            <a:extLst>
              <a:ext uri="{FF2B5EF4-FFF2-40B4-BE49-F238E27FC236}">
                <a16:creationId xmlns:a16="http://schemas.microsoft.com/office/drawing/2014/main" id="{4160E4B4-1B38-DD4A-B0BC-A6BA7125AE71}"/>
              </a:ext>
            </a:extLst>
          </p:cNvPr>
          <p:cNvSpPr txBox="1">
            <a:spLocks/>
          </p:cNvSpPr>
          <p:nvPr/>
        </p:nvSpPr>
        <p:spPr>
          <a:xfrm>
            <a:off x="4957641" y="3572240"/>
            <a:ext cx="3062054" cy="2090264"/>
          </a:xfrm>
          <a:prstGeom prst="corner">
            <a:avLst>
              <a:gd name="adj1" fmla="val 56280"/>
              <a:gd name="adj2" fmla="val 460455"/>
            </a:avLst>
          </a:prstGeom>
          <a:solidFill>
            <a:srgbClr val="00B050">
              <a:alpha val="18000"/>
            </a:srgbClr>
          </a:solidFill>
          <a:ln w="38100" cap="flat" cmpd="sng" algn="ctr">
            <a:solidFill>
              <a:srgbClr val="00B05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/>
          </a:bodyPr>
          <a:lstStyle>
            <a:lvl1pPr marL="0" indent="0" algn="ctr" defTabSz="3056748" rtl="0" eaLnBrk="1" latinLnBrk="0" hangingPunct="1">
              <a:lnSpc>
                <a:spcPct val="90000"/>
              </a:lnSpc>
              <a:spcBef>
                <a:spcPts val="3343"/>
              </a:spcBef>
              <a:buFont typeface="Arial" panose="020B0604020202020204" pitchFamily="34" charset="0"/>
              <a:buNone/>
              <a:defRPr kumimoji="1" sz="802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528374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668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056748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6017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585122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6113496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641869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70243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0698617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2226991" indent="0" algn="ctr" defTabSz="3056748" rtl="0" eaLnBrk="1" latinLnBrk="0" hangingPunct="1">
              <a:lnSpc>
                <a:spcPct val="90000"/>
              </a:lnSpc>
              <a:spcBef>
                <a:spcPts val="1671"/>
              </a:spcBef>
              <a:buFont typeface="Arial" panose="020B0604020202020204" pitchFamily="34" charset="0"/>
              <a:buNone/>
              <a:defRPr kumimoji="1" sz="5349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ja-JP" sz="6017"/>
          </a:p>
          <a:p>
            <a:endParaRPr lang="en-US" altLang="ja-JP" sz="6017"/>
          </a:p>
          <a:p>
            <a:endParaRPr lang="en-US" altLang="ja-JP" sz="6017" dirty="0"/>
          </a:p>
        </p:txBody>
      </p:sp>
      <p:sp>
        <p:nvSpPr>
          <p:cNvPr id="16" name="角丸四角形 15">
            <a:extLst>
              <a:ext uri="{FF2B5EF4-FFF2-40B4-BE49-F238E27FC236}">
                <a16:creationId xmlns:a16="http://schemas.microsoft.com/office/drawing/2014/main" id="{9EB8A0C5-CCCB-4B4C-B895-FB0CF12DD480}"/>
              </a:ext>
            </a:extLst>
          </p:cNvPr>
          <p:cNvSpPr/>
          <p:nvPr/>
        </p:nvSpPr>
        <p:spPr>
          <a:xfrm>
            <a:off x="5556781" y="4033757"/>
            <a:ext cx="1864214" cy="583615"/>
          </a:xfrm>
          <a:prstGeom prst="roundRect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sz="24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数学</a:t>
            </a:r>
          </a:p>
        </p:txBody>
      </p:sp>
      <p:sp>
        <p:nvSpPr>
          <p:cNvPr id="17" name="角丸四角形 16">
            <a:extLst>
              <a:ext uri="{FF2B5EF4-FFF2-40B4-BE49-F238E27FC236}">
                <a16:creationId xmlns:a16="http://schemas.microsoft.com/office/drawing/2014/main" id="{F6647287-F189-9F41-9BA6-E811BB4730CD}"/>
              </a:ext>
            </a:extLst>
          </p:cNvPr>
          <p:cNvSpPr/>
          <p:nvPr/>
        </p:nvSpPr>
        <p:spPr>
          <a:xfrm>
            <a:off x="5556781" y="4834151"/>
            <a:ext cx="1864214" cy="583615"/>
          </a:xfrm>
          <a:prstGeom prst="roundRect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sz="24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英語</a:t>
            </a:r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73A169F2-C09C-3C47-9B20-3E4E83EAEE61}"/>
              </a:ext>
            </a:extLst>
          </p:cNvPr>
          <p:cNvSpPr/>
          <p:nvPr/>
        </p:nvSpPr>
        <p:spPr>
          <a:xfrm>
            <a:off x="5288983" y="3321171"/>
            <a:ext cx="2399810" cy="583615"/>
          </a:xfrm>
          <a:prstGeom prst="roundRect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ja-JP" altLang="en-US" sz="24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言語処理能力</a:t>
            </a: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57D065B8-CC17-BE4F-A0F3-B8B23D0EE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3010" y="127916"/>
            <a:ext cx="2216888" cy="1260584"/>
          </a:xfrm>
          <a:prstGeom prst="rect">
            <a:avLst/>
          </a:prstGeom>
        </p:spPr>
      </p:pic>
      <p:sp>
        <p:nvSpPr>
          <p:cNvPr id="19" name="右矢印 18">
            <a:extLst>
              <a:ext uri="{FF2B5EF4-FFF2-40B4-BE49-F238E27FC236}">
                <a16:creationId xmlns:a16="http://schemas.microsoft.com/office/drawing/2014/main" id="{D9DFCBA0-2F6A-E349-B175-A9E54801C2A1}"/>
              </a:ext>
            </a:extLst>
          </p:cNvPr>
          <p:cNvSpPr/>
          <p:nvPr/>
        </p:nvSpPr>
        <p:spPr>
          <a:xfrm rot="10800000">
            <a:off x="3885843" y="4416659"/>
            <a:ext cx="1403140" cy="4014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4005510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681E23-9447-7E4C-ABD2-87F3B99DB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>
                <a:latin typeface="Hiragino Kaku Gothic Pro W6" panose="020B0300000000000000" pitchFamily="34" charset="-128"/>
                <a:ea typeface="Hiragino Kaku Gothic Pro W6" panose="020B0300000000000000" pitchFamily="34" charset="-128"/>
              </a:rPr>
              <a:t>希望するポジション・職種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1E4C45C-79FA-F448-8F60-A0EB3DED4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n"/>
            </a:pPr>
            <a:r>
              <a:rPr kumimoji="1" lang="en-US" altLang="ja-JP" dirty="0"/>
              <a:t> CTO</a:t>
            </a:r>
            <a:r>
              <a:rPr lang="en-US" altLang="ja-JP" dirty="0"/>
              <a:t>, Tech Lead</a:t>
            </a:r>
            <a:endParaRPr kumimoji="1" lang="en-US" altLang="ja-JP" dirty="0"/>
          </a:p>
          <a:p>
            <a:pPr lvl="1">
              <a:buFont typeface="Wingdings" pitchFamily="2" charset="2"/>
              <a:buChar char="u"/>
            </a:pPr>
            <a:r>
              <a:rPr lang="en-US" altLang="ja-JP" sz="28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</a:t>
            </a:r>
            <a:r>
              <a:rPr lang="ja-JP" altLang="en-US" sz="28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技術に触れ続けたい</a:t>
            </a:r>
            <a:endParaRPr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u"/>
            </a:pPr>
            <a:endParaRPr kumimoji="1"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>
              <a:buFont typeface="Wingdings" pitchFamily="2" charset="2"/>
              <a:buChar char="n"/>
            </a:pPr>
            <a:r>
              <a:rPr lang="ja-JP" altLang="en-US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職種</a:t>
            </a:r>
            <a:endParaRPr lang="en-US" altLang="ja-JP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u"/>
            </a:pPr>
            <a:r>
              <a:rPr kumimoji="1" lang="ja-JP" altLang="en-US" sz="28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フロントエンドエンジニア</a:t>
            </a:r>
            <a:endParaRPr kumimoji="1"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  <a:p>
            <a:pPr lvl="1">
              <a:buFont typeface="Wingdings" pitchFamily="2" charset="2"/>
              <a:buChar char="u"/>
            </a:pPr>
            <a:r>
              <a:rPr lang="ja-JP" altLang="en-US" sz="28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バックエンドエンジニア</a:t>
            </a:r>
            <a:endParaRPr lang="en-US" altLang="ja-JP" sz="2800" dirty="0">
              <a:latin typeface="Hiragino Kaku Gothic Pro W3" panose="020B0300000000000000" pitchFamily="34" charset="-128"/>
              <a:ea typeface="Hiragino Kaku Gothic Pro W3" panose="020B0300000000000000" pitchFamily="34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D4D7BC8-77BA-274D-897A-E2FE7CFEA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9EDD-368C-8A48-8ACE-32AAD28C00CA}" type="slidenum">
              <a:rPr lang="ja-JP" altLang="en-US" smtClean="0"/>
              <a:pPr/>
              <a:t>9</a:t>
            </a:fld>
            <a:endParaRPr lang="ja-JP" altLang="en-US"/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CD8BA15A-7FC1-9047-B145-E15A4152A2EB}"/>
              </a:ext>
            </a:extLst>
          </p:cNvPr>
          <p:cNvSpPr/>
          <p:nvPr/>
        </p:nvSpPr>
        <p:spPr>
          <a:xfrm>
            <a:off x="5730240" y="1999488"/>
            <a:ext cx="2914030" cy="9631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技術</a:t>
            </a:r>
            <a:r>
              <a:rPr kumimoji="1" lang="en-US" altLang="ja-JP" sz="2000" dirty="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  &gt;&gt; </a:t>
            </a:r>
            <a:r>
              <a:rPr kumimoji="1" lang="ja-JP" altLang="en-US" sz="20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マネジメント</a:t>
            </a:r>
          </a:p>
        </p:txBody>
      </p:sp>
    </p:spTree>
    <p:extLst>
      <p:ext uri="{BB962C8B-B14F-4D97-AF65-F5344CB8AC3E}">
        <p14:creationId xmlns:p14="http://schemas.microsoft.com/office/powerpoint/2010/main" val="1365480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4318</TotalTime>
  <Words>344</Words>
  <Application>Microsoft Macintosh PowerPoint</Application>
  <PresentationFormat>画面に合わせる (4:3)</PresentationFormat>
  <Paragraphs>143</Paragraphs>
  <Slides>12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29" baseType="lpstr">
      <vt:lpstr>Hiragino Kaku Gothic Pro W3</vt:lpstr>
      <vt:lpstr>Hiragino Kaku Gothic Pro W6</vt:lpstr>
      <vt:lpstr>Hiragino Sans W3</vt:lpstr>
      <vt:lpstr>Hiragino Sans W4</vt:lpstr>
      <vt:lpstr>Hiragino Sans W5</vt:lpstr>
      <vt:lpstr>Hiragino Sans W6</vt:lpstr>
      <vt:lpstr>Hiragino Sans W7</vt:lpstr>
      <vt:lpstr>ＭＳ Ｐゴシック</vt:lpstr>
      <vt:lpstr>Toppan Bunkyu Midashi Gothic Ex</vt:lpstr>
      <vt:lpstr>メイリオ</vt:lpstr>
      <vt:lpstr>游ゴシック</vt:lpstr>
      <vt:lpstr>Arial</vt:lpstr>
      <vt:lpstr>Calibri</vt:lpstr>
      <vt:lpstr>Calibri Light</vt:lpstr>
      <vt:lpstr>Franklin Gothic Heavy</vt:lpstr>
      <vt:lpstr>Wingdings</vt:lpstr>
      <vt:lpstr>Office テーマ</vt:lpstr>
      <vt:lpstr>大窄直樹について</vt:lpstr>
      <vt:lpstr>大窄 直樹 Osako Naoki</vt:lpstr>
      <vt:lpstr>興味の遷移</vt:lpstr>
      <vt:lpstr>最近行ったこと</vt:lpstr>
      <vt:lpstr>研究 </vt:lpstr>
      <vt:lpstr>PowerPoint プレゼンテーション</vt:lpstr>
      <vt:lpstr>② 機械学習を用いたモータの劣化検知及び 　 制御のハードウェア実装</vt:lpstr>
      <vt:lpstr>目指すエンジニア像</vt:lpstr>
      <vt:lpstr>希望するポジション・職種</vt:lpstr>
      <vt:lpstr>そのために頑張っていること</vt:lpstr>
      <vt:lpstr>大窄 直樹 Osako Naoki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大窄直樹について</dc:title>
  <dc:creator>大窄　直樹</dc:creator>
  <cp:lastModifiedBy>大窄　直樹</cp:lastModifiedBy>
  <cp:revision>42</cp:revision>
  <cp:lastPrinted>2018-11-16T04:55:36Z</cp:lastPrinted>
  <dcterms:created xsi:type="dcterms:W3CDTF">2018-11-12T05:04:30Z</dcterms:created>
  <dcterms:modified xsi:type="dcterms:W3CDTF">2019-01-14T09:13:17Z</dcterms:modified>
</cp:coreProperties>
</file>